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Props/app0.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package/2006/relationships/metadata/extended-properties" Target="docProps/app0.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91" r:id="rId5"/>
    <p:sldId id="352" r:id="rId6"/>
    <p:sldId id="344" r:id="rId7"/>
    <p:sldId id="345" r:id="rId8"/>
    <p:sldId id="351" r:id="rId9"/>
    <p:sldId id="349" r:id="rId10"/>
    <p:sldId id="343" r:id="rId11"/>
    <p:sldId id="347" r:id="rId12"/>
    <p:sldId id="348" r:id="rId13"/>
    <p:sldId id="350"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A8F53A-C093-E9DD-2A62-845511CD5C7A}" name="Jenny Carlsson" initials="JC" userId="S::jenny.carlsson@tlv.se::b86c3396-7a4c-4139-879f-5175c8dbfb35" providerId="AD"/>
  <p188:author id="{7301713B-B29E-859E-36EC-48758202DBB7}" name="Karin Andersson" initials="KA" userId="S::karin.andersson@tlv.se::ecbb8b22-1b9a-4910-8596-cc9ce7679335" providerId="AD"/>
  <p188:author id="{FFD6E854-9541-426F-65CA-4991089B8348}" name="Ulrika Ternby" initials="UT" userId="S::ulrika.ternby@tlv.se::ef389125-316b-4448-8c29-45ea7e5f4fc6" providerId="AD"/>
  <p188:author id="{0A79E075-4FD2-9CF4-20EC-5CBABF3A1A36}" name="Matilda Lundström" initials="ML" userId="S::matilda.lundstrom@tlv.se::b75e4a16-7193-433d-b502-d52d7b2dd649" providerId="AD"/>
  <p188:author id="{250ABE7B-7883-74E6-5DC5-5A833DA06FA1}" name="Frida Olanders" initials="FO" userId="S::frida.olanders@tlv.se::31d1263f-7063-47c1-bc07-97bc5fc6db69" providerId="AD"/>
  <p188:author id="{00A7588C-D69B-8EDC-A367-E0152A36CE39}" name="Pernilla Johansson" initials="PJ" userId="S::pernilla.johansson@tlv.se::02903952-67b9-4528-ad84-c272f7b54eaf" providerId="AD"/>
  <p188:author id="{23C919B0-6236-D17C-7C36-5731AB232B56}" name="Fredrik Andersson" initials="FA" userId="S::fredrik.andersson@tlv.se::59d4cc77-d1be-4130-b938-169093acc9ca"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4E44C9-D7B6-4CFF-924F-BE2BF92A791A}" v="194" dt="2023-03-08T16:08:13.229"/>
    <p1510:client id="{760374B9-7081-4DFA-A5DA-B862172B6088}" v="10" dt="2023-03-08T11:57:17.880"/>
    <p1510:client id="{874A91BD-CFAF-4C1E-8C8C-AA7E33611582}" v="1" dt="2023-03-08T14:45:23.439"/>
    <p1510:client id="{A9269326-E2FB-44EA-8093-6E66BF20E6B5}" v="5" dt="2023-03-08T11:53:21.355"/>
    <p1510:client id="{C114268D-9C7F-435C-8B24-805AC45A0C61}" v="148" dt="2023-03-09T10:08:11.647"/>
    <p1510:client id="{C8D4D494-7914-48E5-A49D-6AD6E2523AB6}" v="873" dt="2023-03-09T10:19:51.436"/>
    <p1510:client id="{F86429D5-1355-4342-986A-3F3657D6BADE}" vWet="4" dt="2023-03-08T14:36:12.968"/>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274" y="8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oleObject" Target="file:///\\tlv-file01.ad.tlv.se\Statistik\Projekt\Takpris%20del%201\Till%20m&#246;ten%20och%20mail\Graf%20takh&#246;jningsniv&#229;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sv-SE"/>
              <a:t>Kriterium 2b</a:t>
            </a:r>
          </a:p>
        </c:rich>
      </c:tx>
      <c:overlay val="0"/>
    </c:title>
    <c:autoTitleDeleted val="0"/>
    <c:plotArea>
      <c:layout>
        <c:manualLayout>
          <c:xMode val="edge"/>
          <c:yMode val="edge"/>
          <c:x val="3.9758223763425325E-2"/>
          <c:y val="9.9041013255164789E-2"/>
          <c:w val="0.9143669026633916"/>
          <c:h val="0.79900500251157736"/>
        </c:manualLayout>
      </c:layout>
      <c:areaChart>
        <c:grouping val="standard"/>
        <c:varyColors val="0"/>
        <c:ser>
          <c:idx val="1"/>
          <c:order val="0"/>
          <c:spPr>
            <a:solidFill>
              <a:srgbClr val="80C6D4">
                <a:alpha val="40000"/>
              </a:srgbClr>
            </a:solidFill>
          </c:spPr>
          <c:dPt>
            <c:idx val="1"/>
            <c:bubble3D val="0"/>
            <c:spPr>
              <a:solidFill>
                <a:srgbClr val="80C6D4">
                  <a:alpha val="40000"/>
                </a:srgbClr>
              </a:solidFill>
              <a:ln>
                <a:solidFill>
                  <a:srgbClr val="C00000"/>
                </a:solidFill>
              </a:ln>
            </c:spPr>
            <c:extLst>
              <c:ext xmlns:c16="http://schemas.microsoft.com/office/drawing/2014/chart" uri="{C3380CC4-5D6E-409C-BE32-E72D297353CC}">
                <c16:uniqueId val="{00000001-5118-4E45-B33F-BEE4219BC68E}"/>
              </c:ext>
            </c:extLst>
          </c:dPt>
          <c:dPt>
            <c:idx val="3"/>
            <c:bubble3D val="0"/>
            <c:spPr>
              <a:solidFill>
                <a:srgbClr val="80C6D4">
                  <a:alpha val="40000"/>
                </a:srgbClr>
              </a:solidFill>
              <a:ln>
                <a:solidFill>
                  <a:schemeClr val="bg2"/>
                </a:solidFill>
              </a:ln>
            </c:spPr>
            <c:extLst>
              <c:ext xmlns:c16="http://schemas.microsoft.com/office/drawing/2014/chart" uri="{C3380CC4-5D6E-409C-BE32-E72D297353CC}">
                <c16:uniqueId val="{00000003-5118-4E45-B33F-BEE4219BC68E}"/>
              </c:ext>
            </c:extLst>
          </c:dPt>
          <c:cat>
            <c:strRef>
              <c:f>'Blad1 (2)'!$A$2:$A$5</c:f>
              <c:strCache>
                <c:ptCount val="4"/>
                <c:pt idx="0">
                  <c:v>15</c:v>
                </c:pt>
                <c:pt idx="1">
                  <c:v>80</c:v>
                </c:pt>
                <c:pt idx="2">
                  <c:v>320</c:v>
                </c:pt>
                <c:pt idx="3">
                  <c:v>500+</c:v>
                </c:pt>
              </c:strCache>
            </c:strRef>
          </c:cat>
          <c:val>
            <c:numRef>
              <c:f>'Blad1 (2)'!$B$2:$B$5</c:f>
              <c:numCache>
                <c:formatCode>General</c:formatCode>
                <c:ptCount val="4"/>
                <c:pt idx="0">
                  <c:v>20</c:v>
                </c:pt>
                <c:pt idx="1">
                  <c:v>20</c:v>
                </c:pt>
              </c:numCache>
            </c:numRef>
          </c:val>
          <c:extLst>
            <c:ext xmlns:c16="http://schemas.microsoft.com/office/drawing/2014/chart" uri="{C3380CC4-5D6E-409C-BE32-E72D297353CC}">
              <c16:uniqueId val="{00000004-5118-4E45-B33F-BEE4219BC68E}"/>
            </c:ext>
          </c:extLst>
        </c:ser>
        <c:ser>
          <c:idx val="0"/>
          <c:order val="1"/>
          <c:spPr>
            <a:solidFill>
              <a:srgbClr val="BC3A00">
                <a:alpha val="40000"/>
              </a:srgbClr>
            </a:solidFill>
          </c:spPr>
          <c:val>
            <c:numRef>
              <c:f>'Blad1 (2)'!$C$2:$C$5</c:f>
              <c:numCache>
                <c:formatCode>General</c:formatCode>
                <c:ptCount val="4"/>
                <c:pt idx="1">
                  <c:v>20</c:v>
                </c:pt>
                <c:pt idx="2">
                  <c:v>80</c:v>
                </c:pt>
              </c:numCache>
            </c:numRef>
          </c:val>
          <c:extLst>
            <c:ext xmlns:c16="http://schemas.microsoft.com/office/drawing/2014/chart" uri="{C3380CC4-5D6E-409C-BE32-E72D297353CC}">
              <c16:uniqueId val="{00000005-5118-4E45-B33F-BEE4219BC68E}"/>
            </c:ext>
          </c:extLst>
        </c:ser>
        <c:ser>
          <c:idx val="2"/>
          <c:order val="2"/>
          <c:spPr>
            <a:solidFill>
              <a:srgbClr val="197D33">
                <a:alpha val="40000"/>
              </a:srgbClr>
            </a:solidFill>
          </c:spPr>
          <c:val>
            <c:numRef>
              <c:f>'Blad1 (2)'!$D$2:$D$5</c:f>
              <c:numCache>
                <c:formatCode>General</c:formatCode>
                <c:ptCount val="4"/>
                <c:pt idx="2">
                  <c:v>80</c:v>
                </c:pt>
                <c:pt idx="3">
                  <c:v>80</c:v>
                </c:pt>
              </c:numCache>
            </c:numRef>
          </c:val>
          <c:extLst>
            <c:ext xmlns:c16="http://schemas.microsoft.com/office/drawing/2014/chart" uri="{C3380CC4-5D6E-409C-BE32-E72D297353CC}">
              <c16:uniqueId val="{00000006-5118-4E45-B33F-BEE4219BC68E}"/>
            </c:ext>
          </c:extLst>
        </c:ser>
        <c:dLbls>
          <c:showLegendKey val="0"/>
          <c:showVal val="0"/>
          <c:showCatName val="0"/>
          <c:showSerName val="0"/>
          <c:showPercent val="0"/>
          <c:showBubbleSize val="0"/>
        </c:dLbls>
        <c:axId val="715449792"/>
        <c:axId val="715451432"/>
      </c:areaChart>
      <c:catAx>
        <c:axId val="715449792"/>
        <c:scaling>
          <c:orientation val="minMax"/>
        </c:scaling>
        <c:delete val="0"/>
        <c:axPos val="b"/>
        <c:title>
          <c:tx>
            <c:rich>
              <a:bodyPr/>
              <a:lstStyle/>
              <a:p>
                <a:pPr>
                  <a:defRPr/>
                </a:pPr>
                <a:r>
                  <a:rPr lang="sv-SE"/>
                  <a:t>Nuvarande</a:t>
                </a:r>
                <a:r>
                  <a:rPr lang="sv-SE" baseline="0"/>
                  <a:t> takpris per </a:t>
                </a:r>
                <a:r>
                  <a:rPr lang="sv-SE"/>
                  <a:t>förpackning (kr)</a:t>
                </a:r>
              </a:p>
            </c:rich>
          </c:tx>
          <c:overlay val="0"/>
        </c:title>
        <c:numFmt formatCode="General" sourceLinked="1"/>
        <c:majorTickMark val="out"/>
        <c:minorTickMark val="none"/>
        <c:tickLblPos val="nextTo"/>
        <c:crossAx val="715451432"/>
        <c:crosses val="autoZero"/>
        <c:auto val="1"/>
        <c:lblAlgn val="ctr"/>
        <c:lblOffset val="100"/>
        <c:noMultiLvlLbl val="0"/>
      </c:catAx>
      <c:valAx>
        <c:axId val="715451432"/>
        <c:scaling>
          <c:orientation val="minMax"/>
          <c:max val="100"/>
        </c:scaling>
        <c:delete val="0"/>
        <c:axPos val="l"/>
        <c:majorGridlines>
          <c:spPr>
            <a:ln w="3175">
              <a:solidFill>
                <a:srgbClr val="D9D9D9"/>
              </a:solidFill>
              <a:prstDash val="solid"/>
            </a:ln>
          </c:spPr>
        </c:majorGridlines>
        <c:title>
          <c:tx>
            <c:rich>
              <a:bodyPr/>
              <a:lstStyle/>
              <a:p>
                <a:pPr>
                  <a:defRPr/>
                </a:pPr>
                <a:r>
                  <a:rPr lang="sv-SE"/>
                  <a:t>Takhöjning</a:t>
                </a:r>
                <a:r>
                  <a:rPr lang="sv-SE" baseline="0"/>
                  <a:t> per förpackning (kr)</a:t>
                </a:r>
                <a:endParaRPr lang="sv-SE"/>
              </a:p>
            </c:rich>
          </c:tx>
          <c:overlay val="0"/>
        </c:title>
        <c:numFmt formatCode="General" sourceLinked="1"/>
        <c:majorTickMark val="out"/>
        <c:minorTickMark val="none"/>
        <c:tickLblPos val="nextTo"/>
        <c:crossAx val="715449792"/>
        <c:crosses val="autoZero"/>
        <c:crossBetween val="midCat"/>
      </c:valAx>
      <c:spPr>
        <a:solidFill>
          <a:srgbClr val="FFFFFF"/>
        </a:solidFill>
        <a:ln>
          <a:noFill/>
        </a:ln>
        <a:effectLst/>
        <a:extLst>
          <a:ext uri="{91240B29-F687-4F45-9708-019B960494DF}">
            <a14:hiddenLine xmlns:a14="http://schemas.microsoft.com/office/drawing/2010/main">
              <a:noFill/>
            </a14:hiddenLine>
          </a:ext>
        </a:ex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txPr>
    <a:bodyPr/>
    <a:lstStyle/>
    <a:p>
      <a:pPr>
        <a:defRPr sz="1000">
          <a:solidFill>
            <a:srgbClr val="000000"/>
          </a:solidFill>
          <a:latin typeface="Arial" panose="020B0604020202020204" pitchFamily="34" charset="0"/>
        </a:defRPr>
      </a:pPr>
      <a:endParaRPr lang="sv-SE"/>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1B7F23-C1C7-4FFE-B106-1CF2DF196AE8}" type="datetimeFigureOut">
              <a:rPr lang="sv-SE" smtClean="0"/>
              <a:t>2023-03-17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137226-3EE2-494A-9EBC-BF4117ED5E6B}" type="slidenum">
              <a:rPr lang="sv-SE" smtClean="0"/>
              <a:t>‹#›</a:t>
            </a:fld>
            <a:endParaRPr lang="sv-SE"/>
          </a:p>
        </p:txBody>
      </p:sp>
    </p:spTree>
    <p:extLst>
      <p:ext uri="{BB962C8B-B14F-4D97-AF65-F5344CB8AC3E}">
        <p14:creationId xmlns:p14="http://schemas.microsoft.com/office/powerpoint/2010/main" val="4175355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69137226-3EE2-494A-9EBC-BF4117ED5E6B}" type="slidenum">
              <a:rPr lang="sv-SE" smtClean="0"/>
              <a:t>8</a:t>
            </a:fld>
            <a:endParaRPr lang="sv-SE"/>
          </a:p>
        </p:txBody>
      </p:sp>
    </p:spTree>
    <p:extLst>
      <p:ext uri="{BB962C8B-B14F-4D97-AF65-F5344CB8AC3E}">
        <p14:creationId xmlns:p14="http://schemas.microsoft.com/office/powerpoint/2010/main" val="848562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9137226-3EE2-494A-9EBC-BF4117ED5E6B}" type="slidenum">
              <a:rPr lang="sv-SE" smtClean="0"/>
              <a:t>10</a:t>
            </a:fld>
            <a:endParaRPr lang="sv-SE"/>
          </a:p>
        </p:txBody>
      </p:sp>
    </p:spTree>
    <p:extLst>
      <p:ext uri="{BB962C8B-B14F-4D97-AF65-F5344CB8AC3E}">
        <p14:creationId xmlns:p14="http://schemas.microsoft.com/office/powerpoint/2010/main" val="38517539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7" name="Picture 1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5842" y="0"/>
            <a:ext cx="12193099" cy="6891338"/>
          </a:xfrm>
          <a:prstGeom prst="rect">
            <a:avLst/>
          </a:prstGeom>
          <a:noFill/>
          <a:ln w="9525">
            <a:noFill/>
            <a:miter lim="800000"/>
            <a:headEnd/>
            <a:tailEnd/>
          </a:ln>
        </p:spPr>
      </p:pic>
      <p:sp>
        <p:nvSpPr>
          <p:cNvPr id="2" name="Rubrik 1"/>
          <p:cNvSpPr>
            <a:spLocks noGrp="1"/>
          </p:cNvSpPr>
          <p:nvPr>
            <p:ph type="ctrTitle"/>
          </p:nvPr>
        </p:nvSpPr>
        <p:spPr>
          <a:xfrm>
            <a:off x="1272746" y="4057054"/>
            <a:ext cx="10324471" cy="994814"/>
          </a:xfrm>
        </p:spPr>
        <p:txBody>
          <a:bodyPr anchor="b" anchorCtr="0">
            <a:normAutofit/>
          </a:bodyPr>
          <a:lstStyle>
            <a:lvl1pPr>
              <a:defRPr sz="3600">
                <a:solidFill>
                  <a:schemeClr val="bg1"/>
                </a:solidFill>
              </a:defRPr>
            </a:lvl1pPr>
          </a:lstStyle>
          <a:p>
            <a:r>
              <a:rPr lang="sv-SE"/>
              <a:t>Klicka här för att ändra mall för rubrikformat</a:t>
            </a:r>
          </a:p>
        </p:txBody>
      </p:sp>
      <p:sp>
        <p:nvSpPr>
          <p:cNvPr id="3" name="Underrubrik 2"/>
          <p:cNvSpPr>
            <a:spLocks noGrp="1"/>
          </p:cNvSpPr>
          <p:nvPr>
            <p:ph type="subTitle" idx="1"/>
          </p:nvPr>
        </p:nvSpPr>
        <p:spPr>
          <a:xfrm>
            <a:off x="1272746" y="5119133"/>
            <a:ext cx="10324471" cy="1041851"/>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p>
        </p:txBody>
      </p:sp>
    </p:spTree>
    <p:extLst>
      <p:ext uri="{BB962C8B-B14F-4D97-AF65-F5344CB8AC3E}">
        <p14:creationId xmlns:p14="http://schemas.microsoft.com/office/powerpoint/2010/main" val="1909237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92666" y="607517"/>
            <a:ext cx="11004551" cy="736600"/>
          </a:xfrm>
        </p:spPr>
        <p:txBody>
          <a:bodyPr/>
          <a:lstStyle/>
          <a:p>
            <a:r>
              <a:rPr lang="sv-SE"/>
              <a:t>Klicka här för att ändra mall för rubrikformat</a:t>
            </a:r>
          </a:p>
        </p:txBody>
      </p:sp>
      <p:sp>
        <p:nvSpPr>
          <p:cNvPr id="3" name="Platshållare för innehåll 2"/>
          <p:cNvSpPr>
            <a:spLocks noGrp="1"/>
          </p:cNvSpPr>
          <p:nvPr>
            <p:ph idx="1"/>
          </p:nvPr>
        </p:nvSpPr>
        <p:spPr>
          <a:xfrm>
            <a:off x="592666" y="1693115"/>
            <a:ext cx="11004551" cy="45624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261001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5" name="Platshållare för sidfot 4"/>
          <p:cNvSpPr>
            <a:spLocks noGrp="1"/>
          </p:cNvSpPr>
          <p:nvPr>
            <p:ph type="ftr" sz="quarter" idx="11"/>
          </p:nvPr>
        </p:nvSpPr>
        <p:spPr/>
        <p:txBody>
          <a:bodyPr/>
          <a:lstStyle/>
          <a:p>
            <a:endParaRPr lang="sv-SE"/>
          </a:p>
        </p:txBody>
      </p:sp>
      <p:sp>
        <p:nvSpPr>
          <p:cNvPr id="6" name="Platshållare för innehåll 2"/>
          <p:cNvSpPr>
            <a:spLocks noGrp="1"/>
          </p:cNvSpPr>
          <p:nvPr>
            <p:ph idx="12"/>
          </p:nvPr>
        </p:nvSpPr>
        <p:spPr>
          <a:xfrm>
            <a:off x="6190987" y="1688007"/>
            <a:ext cx="5406231" cy="45624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ubrik 1">
            <a:extLst>
              <a:ext uri="{FF2B5EF4-FFF2-40B4-BE49-F238E27FC236}">
                <a16:creationId xmlns:a16="http://schemas.microsoft.com/office/drawing/2014/main" id="{805CB422-FE35-453F-8415-59BDAFE074E8}"/>
              </a:ext>
            </a:extLst>
          </p:cNvPr>
          <p:cNvSpPr>
            <a:spLocks noGrp="1"/>
          </p:cNvSpPr>
          <p:nvPr>
            <p:ph type="title"/>
          </p:nvPr>
        </p:nvSpPr>
        <p:spPr>
          <a:xfrm>
            <a:off x="592666" y="607517"/>
            <a:ext cx="11004551" cy="736600"/>
          </a:xfrm>
        </p:spPr>
        <p:txBody>
          <a:bodyPr/>
          <a:lstStyle/>
          <a:p>
            <a:r>
              <a:rPr lang="sv-SE"/>
              <a:t>Klicka här för att ändra mall för rubrikformat</a:t>
            </a:r>
          </a:p>
        </p:txBody>
      </p:sp>
      <p:sp>
        <p:nvSpPr>
          <p:cNvPr id="8" name="Platshållare för innehåll 2">
            <a:extLst>
              <a:ext uri="{FF2B5EF4-FFF2-40B4-BE49-F238E27FC236}">
                <a16:creationId xmlns:a16="http://schemas.microsoft.com/office/drawing/2014/main" id="{FAB3C2E7-095B-4E63-A6AB-27B8486EDB0F}"/>
              </a:ext>
            </a:extLst>
          </p:cNvPr>
          <p:cNvSpPr>
            <a:spLocks noGrp="1"/>
          </p:cNvSpPr>
          <p:nvPr>
            <p:ph idx="1"/>
          </p:nvPr>
        </p:nvSpPr>
        <p:spPr>
          <a:xfrm>
            <a:off x="592666" y="1693115"/>
            <a:ext cx="5406231" cy="45624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106144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re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92666" y="607517"/>
            <a:ext cx="11004551" cy="736600"/>
          </a:xfrm>
        </p:spPr>
        <p:txBody>
          <a:bodyPr/>
          <a:lstStyle/>
          <a:p>
            <a:r>
              <a:rPr lang="sv-SE"/>
              <a:t>Klicka här för att ändra mall för rubrikformat</a:t>
            </a:r>
          </a:p>
        </p:txBody>
      </p:sp>
      <p:sp>
        <p:nvSpPr>
          <p:cNvPr id="3" name="Platshållare för innehåll 2"/>
          <p:cNvSpPr>
            <a:spLocks noGrp="1"/>
          </p:cNvSpPr>
          <p:nvPr>
            <p:ph idx="1"/>
          </p:nvPr>
        </p:nvSpPr>
        <p:spPr>
          <a:xfrm>
            <a:off x="592666" y="1693115"/>
            <a:ext cx="5406231" cy="45624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1"/>
          </p:nvPr>
        </p:nvSpPr>
        <p:spPr/>
        <p:txBody>
          <a:bodyPr/>
          <a:lstStyle/>
          <a:p>
            <a:endParaRPr lang="sv-SE"/>
          </a:p>
        </p:txBody>
      </p:sp>
      <p:sp>
        <p:nvSpPr>
          <p:cNvPr id="7" name="Platshållare för innehåll 2"/>
          <p:cNvSpPr>
            <a:spLocks noGrp="1"/>
          </p:cNvSpPr>
          <p:nvPr>
            <p:ph idx="12"/>
          </p:nvPr>
        </p:nvSpPr>
        <p:spPr>
          <a:xfrm>
            <a:off x="6190987" y="1693115"/>
            <a:ext cx="5406231" cy="219854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8" name="Platshållare för innehåll 2"/>
          <p:cNvSpPr>
            <a:spLocks noGrp="1"/>
          </p:cNvSpPr>
          <p:nvPr>
            <p:ph idx="13"/>
          </p:nvPr>
        </p:nvSpPr>
        <p:spPr>
          <a:xfrm>
            <a:off x="6190987" y="4057042"/>
            <a:ext cx="5406231" cy="219344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66206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yra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92666" y="607517"/>
            <a:ext cx="11004551" cy="736600"/>
          </a:xfrm>
        </p:spPr>
        <p:txBody>
          <a:bodyPr/>
          <a:lstStyle/>
          <a:p>
            <a:r>
              <a:rPr lang="sv-SE"/>
              <a:t>Klicka här för att ändra mall för rubrikformat</a:t>
            </a:r>
          </a:p>
        </p:txBody>
      </p:sp>
      <p:sp>
        <p:nvSpPr>
          <p:cNvPr id="5" name="Platshållare för sidfot 4"/>
          <p:cNvSpPr>
            <a:spLocks noGrp="1"/>
          </p:cNvSpPr>
          <p:nvPr>
            <p:ph type="ftr" sz="quarter" idx="11"/>
          </p:nvPr>
        </p:nvSpPr>
        <p:spPr/>
        <p:txBody>
          <a:bodyPr/>
          <a:lstStyle/>
          <a:p>
            <a:endParaRPr lang="sv-SE"/>
          </a:p>
        </p:txBody>
      </p:sp>
      <p:sp>
        <p:nvSpPr>
          <p:cNvPr id="10" name="Platshållare för innehåll 2"/>
          <p:cNvSpPr>
            <a:spLocks noGrp="1"/>
          </p:cNvSpPr>
          <p:nvPr>
            <p:ph idx="12"/>
          </p:nvPr>
        </p:nvSpPr>
        <p:spPr>
          <a:xfrm>
            <a:off x="592666" y="1693115"/>
            <a:ext cx="5406231" cy="219854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1" name="Platshållare för innehåll 2"/>
          <p:cNvSpPr>
            <a:spLocks noGrp="1"/>
          </p:cNvSpPr>
          <p:nvPr>
            <p:ph idx="13"/>
          </p:nvPr>
        </p:nvSpPr>
        <p:spPr>
          <a:xfrm>
            <a:off x="592666" y="4057041"/>
            <a:ext cx="5406231" cy="219854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2" name="Platshållare för innehåll 2"/>
          <p:cNvSpPr>
            <a:spLocks noGrp="1"/>
          </p:cNvSpPr>
          <p:nvPr>
            <p:ph idx="14"/>
          </p:nvPr>
        </p:nvSpPr>
        <p:spPr>
          <a:xfrm>
            <a:off x="6190986" y="1693115"/>
            <a:ext cx="5406231" cy="219854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3" name="Platshållare för innehåll 2"/>
          <p:cNvSpPr>
            <a:spLocks noGrp="1"/>
          </p:cNvSpPr>
          <p:nvPr>
            <p:ph idx="15"/>
          </p:nvPr>
        </p:nvSpPr>
        <p:spPr>
          <a:xfrm>
            <a:off x="6190986" y="4057041"/>
            <a:ext cx="5406231" cy="219854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05624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vå innehållsdelar - Wide">
    <p:spTree>
      <p:nvGrpSpPr>
        <p:cNvPr id="1" name=""/>
        <p:cNvGrpSpPr/>
        <p:nvPr/>
      </p:nvGrpSpPr>
      <p:grpSpPr>
        <a:xfrm>
          <a:off x="0" y="0"/>
          <a:ext cx="0" cy="0"/>
          <a:chOff x="0" y="0"/>
          <a:chExt cx="0" cy="0"/>
        </a:xfrm>
      </p:grpSpPr>
      <p:sp>
        <p:nvSpPr>
          <p:cNvPr id="2" name="Rubrik 1"/>
          <p:cNvSpPr>
            <a:spLocks noGrp="1"/>
          </p:cNvSpPr>
          <p:nvPr>
            <p:ph type="title"/>
          </p:nvPr>
        </p:nvSpPr>
        <p:spPr>
          <a:xfrm>
            <a:off x="592666" y="607517"/>
            <a:ext cx="11004551" cy="736600"/>
          </a:xfrm>
        </p:spPr>
        <p:txBody>
          <a:bodyPr/>
          <a:lstStyle/>
          <a:p>
            <a:r>
              <a:rPr lang="sv-SE"/>
              <a:t>Klicka här för att ändra mall för rubrikformat</a:t>
            </a:r>
          </a:p>
        </p:txBody>
      </p:sp>
      <p:sp>
        <p:nvSpPr>
          <p:cNvPr id="5" name="Platshållare för sidfot 4"/>
          <p:cNvSpPr>
            <a:spLocks noGrp="1"/>
          </p:cNvSpPr>
          <p:nvPr>
            <p:ph type="ftr" sz="quarter" idx="11"/>
          </p:nvPr>
        </p:nvSpPr>
        <p:spPr/>
        <p:txBody>
          <a:bodyPr/>
          <a:lstStyle/>
          <a:p>
            <a:endParaRPr lang="sv-SE"/>
          </a:p>
        </p:txBody>
      </p:sp>
      <p:sp>
        <p:nvSpPr>
          <p:cNvPr id="7" name="Platshållare för innehåll 2"/>
          <p:cNvSpPr>
            <a:spLocks noGrp="1"/>
          </p:cNvSpPr>
          <p:nvPr>
            <p:ph idx="12"/>
          </p:nvPr>
        </p:nvSpPr>
        <p:spPr>
          <a:xfrm>
            <a:off x="592667" y="1693115"/>
            <a:ext cx="11004551" cy="219854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8" name="Platshållare för innehåll 2"/>
          <p:cNvSpPr>
            <a:spLocks noGrp="1"/>
          </p:cNvSpPr>
          <p:nvPr>
            <p:ph idx="13"/>
          </p:nvPr>
        </p:nvSpPr>
        <p:spPr>
          <a:xfrm>
            <a:off x="592667" y="4057041"/>
            <a:ext cx="11004551" cy="219854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987183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592666" y="607517"/>
            <a:ext cx="11004551" cy="736600"/>
          </a:xfrm>
        </p:spPr>
        <p:txBody>
          <a:bodyPr/>
          <a:lstStyle/>
          <a:p>
            <a:r>
              <a:rPr lang="sv-SE"/>
              <a:t>Klicka här för att ändra mall för rubrikformat</a:t>
            </a:r>
          </a:p>
        </p:txBody>
      </p:sp>
      <p:sp>
        <p:nvSpPr>
          <p:cNvPr id="4" name="Platshållare för sidfot 3"/>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3095263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2726186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vsnitt">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endParaRPr lang="sv-SE"/>
          </a:p>
        </p:txBody>
      </p:sp>
      <p:sp>
        <p:nvSpPr>
          <p:cNvPr id="2" name="Rubrik 1"/>
          <p:cNvSpPr>
            <a:spLocks noGrp="1"/>
          </p:cNvSpPr>
          <p:nvPr>
            <p:ph type="title" hasCustomPrompt="1"/>
          </p:nvPr>
        </p:nvSpPr>
        <p:spPr>
          <a:xfrm>
            <a:off x="592667" y="2415210"/>
            <a:ext cx="11004551" cy="1262824"/>
          </a:xfrm>
        </p:spPr>
        <p:txBody>
          <a:bodyPr>
            <a:normAutofit/>
          </a:bodyPr>
          <a:lstStyle>
            <a:lvl1pPr algn="ctr">
              <a:defRPr sz="4000"/>
            </a:lvl1pPr>
          </a:lstStyle>
          <a:p>
            <a:r>
              <a:rPr lang="sv-SE"/>
              <a:t>Avsnitt/Kapitel</a:t>
            </a:r>
          </a:p>
        </p:txBody>
      </p:sp>
      <p:sp>
        <p:nvSpPr>
          <p:cNvPr id="4" name="Underrubrik 2"/>
          <p:cNvSpPr>
            <a:spLocks noGrp="1"/>
          </p:cNvSpPr>
          <p:nvPr>
            <p:ph type="subTitle" idx="1"/>
          </p:nvPr>
        </p:nvSpPr>
        <p:spPr>
          <a:xfrm>
            <a:off x="592667" y="3817110"/>
            <a:ext cx="11004551" cy="1041851"/>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p>
        </p:txBody>
      </p:sp>
    </p:spTree>
    <p:extLst>
      <p:ext uri="{BB962C8B-B14F-4D97-AF65-F5344CB8AC3E}">
        <p14:creationId xmlns:p14="http://schemas.microsoft.com/office/powerpoint/2010/main" val="2232727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92666" y="566875"/>
            <a:ext cx="11004551" cy="736600"/>
          </a:xfrm>
          <a:prstGeom prst="rect">
            <a:avLst/>
          </a:prstGeom>
        </p:spPr>
        <p:txBody>
          <a:bodyPr vert="horz" lIns="0" tIns="0" rIns="0" bIns="0" spcCol="1332000" rtlCol="0" anchor="ctr">
            <a:noAutofit/>
          </a:bodyPr>
          <a:lstStyle/>
          <a:p>
            <a:r>
              <a:rPr lang="sv-SE"/>
              <a:t>Klicka här för att ändra format</a:t>
            </a:r>
          </a:p>
        </p:txBody>
      </p:sp>
      <p:sp>
        <p:nvSpPr>
          <p:cNvPr id="3" name="Platshållare för text 2"/>
          <p:cNvSpPr>
            <a:spLocks noGrp="1"/>
          </p:cNvSpPr>
          <p:nvPr>
            <p:ph type="body" idx="1"/>
          </p:nvPr>
        </p:nvSpPr>
        <p:spPr>
          <a:xfrm>
            <a:off x="592666" y="1626611"/>
            <a:ext cx="11004551" cy="4562475"/>
          </a:xfrm>
          <a:prstGeom prst="rect">
            <a:avLst/>
          </a:prstGeom>
        </p:spPr>
        <p:txBody>
          <a:bodyPr vert="horz" lIns="0" tIns="0" rIns="0" bIns="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3"/>
          </p:nvPr>
        </p:nvSpPr>
        <p:spPr>
          <a:xfrm>
            <a:off x="592667" y="6569385"/>
            <a:ext cx="7433733" cy="168275"/>
          </a:xfrm>
          <a:prstGeom prst="rect">
            <a:avLst/>
          </a:prstGeom>
        </p:spPr>
        <p:txBody>
          <a:bodyPr vert="horz" lIns="0" tIns="0" rIns="0" bIns="0" rtlCol="0" anchor="ctr"/>
          <a:lstStyle>
            <a:lvl1pPr algn="l">
              <a:defRPr sz="1200">
                <a:solidFill>
                  <a:schemeClr val="tx1"/>
                </a:solidFill>
              </a:defRPr>
            </a:lvl1pPr>
          </a:lstStyle>
          <a:p>
            <a:endParaRPr lang="sv-SE"/>
          </a:p>
        </p:txBody>
      </p:sp>
      <p:pic>
        <p:nvPicPr>
          <p:cNvPr id="7" name="Bildobjekt 4"/>
          <p:cNvPicPr>
            <a:picLocks noChangeAspect="1"/>
          </p:cNvPicPr>
          <p:nvPr userDrawn="1"/>
        </p:nvPicPr>
        <p:blipFill rotWithShape="1">
          <a:blip r:embed="rId11">
            <a:extLst>
              <a:ext uri="{28A0092B-C50C-407E-A947-70E740481C1C}">
                <a14:useLocalDpi xmlns:a14="http://schemas.microsoft.com/office/drawing/2010/main" val="0"/>
              </a:ext>
            </a:extLst>
          </a:blip>
          <a:srcRect l="61" t="47467" r="-61" b="-1441"/>
          <a:stretch/>
        </p:blipFill>
        <p:spPr bwMode="auto">
          <a:xfrm>
            <a:off x="0" y="0"/>
            <a:ext cx="12192000" cy="338449"/>
          </a:xfrm>
          <a:prstGeom prst="rect">
            <a:avLst/>
          </a:prstGeom>
          <a:noFill/>
          <a:ln w="9525">
            <a:noFill/>
            <a:miter lim="800000"/>
            <a:headEnd/>
            <a:tailEnd/>
          </a:ln>
        </p:spPr>
      </p:pic>
      <p:pic>
        <p:nvPicPr>
          <p:cNvPr id="12" name="Bildobjekt 11"/>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1117456" y="6413427"/>
            <a:ext cx="758437" cy="322336"/>
          </a:xfrm>
          <a:prstGeom prst="rect">
            <a:avLst/>
          </a:prstGeom>
        </p:spPr>
      </p:pic>
    </p:spTree>
    <p:extLst>
      <p:ext uri="{BB962C8B-B14F-4D97-AF65-F5344CB8AC3E}">
        <p14:creationId xmlns:p14="http://schemas.microsoft.com/office/powerpoint/2010/main" val="861038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Arial" pitchFamily="34" charset="0"/>
        <a:buChar char="•"/>
        <a:defRPr sz="2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takpriser@tlv.se"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549EE6FE-3C6E-BAF9-3029-37BDC17F70C9}"/>
              </a:ext>
            </a:extLst>
          </p:cNvPr>
          <p:cNvSpPr>
            <a:spLocks noGrp="1"/>
          </p:cNvSpPr>
          <p:nvPr>
            <p:ph type="ctrTitle"/>
          </p:nvPr>
        </p:nvSpPr>
        <p:spPr/>
        <p:txBody>
          <a:bodyPr/>
          <a:lstStyle/>
          <a:p>
            <a:r>
              <a:rPr lang="sv-SE" dirty="0"/>
              <a:t>Informationsmöte takprishöjning</a:t>
            </a:r>
          </a:p>
        </p:txBody>
      </p:sp>
      <p:sp>
        <p:nvSpPr>
          <p:cNvPr id="5" name="Underrubrik 4">
            <a:extLst>
              <a:ext uri="{FF2B5EF4-FFF2-40B4-BE49-F238E27FC236}">
                <a16:creationId xmlns:a16="http://schemas.microsoft.com/office/drawing/2014/main" id="{73F382D5-31F9-696D-A30F-417FD4451B5B}"/>
              </a:ext>
            </a:extLst>
          </p:cNvPr>
          <p:cNvSpPr>
            <a:spLocks noGrp="1"/>
          </p:cNvSpPr>
          <p:nvPr>
            <p:ph type="subTitle" idx="1"/>
          </p:nvPr>
        </p:nvSpPr>
        <p:spPr/>
        <p:txBody>
          <a:bodyPr vert="horz" lIns="0" tIns="0" rIns="0" bIns="0" rtlCol="0" anchor="t">
            <a:normAutofit/>
          </a:bodyPr>
          <a:lstStyle/>
          <a:p>
            <a:r>
              <a:rPr lang="sv-SE"/>
              <a:t>2023-03-09</a:t>
            </a:r>
          </a:p>
        </p:txBody>
      </p:sp>
    </p:spTree>
    <p:extLst>
      <p:ext uri="{BB962C8B-B14F-4D97-AF65-F5344CB8AC3E}">
        <p14:creationId xmlns:p14="http://schemas.microsoft.com/office/powerpoint/2010/main" val="501252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D3ED7D5-F268-C0D6-437C-B97907F0C618}"/>
              </a:ext>
            </a:extLst>
          </p:cNvPr>
          <p:cNvSpPr>
            <a:spLocks noGrp="1"/>
          </p:cNvSpPr>
          <p:nvPr>
            <p:ph idx="12"/>
          </p:nvPr>
        </p:nvSpPr>
        <p:spPr>
          <a:xfrm>
            <a:off x="4875371" y="1616367"/>
            <a:ext cx="5406231" cy="4562475"/>
          </a:xfrm>
        </p:spPr>
        <p:txBody>
          <a:bodyPr>
            <a:normAutofit/>
          </a:bodyPr>
          <a:lstStyle/>
          <a:p>
            <a:endParaRPr lang="sv-SE"/>
          </a:p>
          <a:p>
            <a:endParaRPr lang="sv-SE"/>
          </a:p>
          <a:p>
            <a:r>
              <a:rPr lang="sv-SE"/>
              <a:t>Frågor? </a:t>
            </a:r>
          </a:p>
          <a:p>
            <a:endParaRPr lang="sv-SE"/>
          </a:p>
          <a:p>
            <a:r>
              <a:rPr lang="sv-SE"/>
              <a:t>Frågor kring enskilda grupper och övriga synpunkter som uppkommer efter mötet skickas till </a:t>
            </a:r>
            <a:r>
              <a:rPr lang="sv-SE">
                <a:hlinkClick r:id="rId3"/>
              </a:rPr>
              <a:t>takpriser@tlv.se</a:t>
            </a:r>
            <a:r>
              <a:rPr lang="sv-SE"/>
              <a:t> </a:t>
            </a:r>
            <a:r>
              <a:rPr lang="sv-SE" b="1"/>
              <a:t>senast 17 mars. </a:t>
            </a:r>
          </a:p>
        </p:txBody>
      </p:sp>
      <p:sp>
        <p:nvSpPr>
          <p:cNvPr id="2" name="Rubrik 1">
            <a:extLst>
              <a:ext uri="{FF2B5EF4-FFF2-40B4-BE49-F238E27FC236}">
                <a16:creationId xmlns:a16="http://schemas.microsoft.com/office/drawing/2014/main" id="{0FB8D237-3889-BF71-6104-FD8D9C4D3B9A}"/>
              </a:ext>
            </a:extLst>
          </p:cNvPr>
          <p:cNvSpPr>
            <a:spLocks noGrp="1"/>
          </p:cNvSpPr>
          <p:nvPr>
            <p:ph type="title"/>
          </p:nvPr>
        </p:nvSpPr>
        <p:spPr>
          <a:xfrm>
            <a:off x="592666" y="607517"/>
            <a:ext cx="11004551" cy="736600"/>
          </a:xfrm>
        </p:spPr>
        <p:txBody>
          <a:bodyPr anchor="ctr">
            <a:normAutofit/>
          </a:bodyPr>
          <a:lstStyle/>
          <a:p>
            <a:r>
              <a:rPr lang="sv-SE" sz="4000"/>
              <a:t>Tack för att ni lyssnade! </a:t>
            </a:r>
          </a:p>
        </p:txBody>
      </p:sp>
      <p:pic>
        <p:nvPicPr>
          <p:cNvPr id="5" name="Bild 4" descr="Frågor med hel fyllning">
            <a:extLst>
              <a:ext uri="{FF2B5EF4-FFF2-40B4-BE49-F238E27FC236}">
                <a16:creationId xmlns:a16="http://schemas.microsoft.com/office/drawing/2014/main" id="{B3777128-32C2-F69F-B6AD-EF32DB0219E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65256" y="2714625"/>
            <a:ext cx="2607974" cy="2607974"/>
          </a:xfrm>
          <a:prstGeom prst="rect">
            <a:avLst/>
          </a:prstGeom>
        </p:spPr>
      </p:pic>
    </p:spTree>
    <p:extLst>
      <p:ext uri="{BB962C8B-B14F-4D97-AF65-F5344CB8AC3E}">
        <p14:creationId xmlns:p14="http://schemas.microsoft.com/office/powerpoint/2010/main" val="897852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8B4DAE-8A29-61CB-B56D-F25D37195B55}"/>
              </a:ext>
            </a:extLst>
          </p:cNvPr>
          <p:cNvSpPr>
            <a:spLocks noGrp="1"/>
          </p:cNvSpPr>
          <p:nvPr>
            <p:ph type="title"/>
          </p:nvPr>
        </p:nvSpPr>
        <p:spPr/>
        <p:txBody>
          <a:bodyPr/>
          <a:lstStyle/>
          <a:p>
            <a:r>
              <a:rPr lang="sv-SE" dirty="0"/>
              <a:t>Dagens möte</a:t>
            </a:r>
          </a:p>
        </p:txBody>
      </p:sp>
      <p:sp>
        <p:nvSpPr>
          <p:cNvPr id="3" name="Platshållare för innehåll 2">
            <a:extLst>
              <a:ext uri="{FF2B5EF4-FFF2-40B4-BE49-F238E27FC236}">
                <a16:creationId xmlns:a16="http://schemas.microsoft.com/office/drawing/2014/main" id="{7BCBBC31-B9CE-16E4-DF45-F3BFF1975F5A}"/>
              </a:ext>
            </a:extLst>
          </p:cNvPr>
          <p:cNvSpPr>
            <a:spLocks noGrp="1"/>
          </p:cNvSpPr>
          <p:nvPr>
            <p:ph idx="1"/>
          </p:nvPr>
        </p:nvSpPr>
        <p:spPr/>
        <p:txBody>
          <a:bodyPr/>
          <a:lstStyle/>
          <a:p>
            <a:r>
              <a:rPr lang="sv-SE" dirty="0"/>
              <a:t>Takprissystemet</a:t>
            </a:r>
          </a:p>
          <a:p>
            <a:r>
              <a:rPr lang="sv-SE" dirty="0"/>
              <a:t>Kriterier för tillfällig höjning</a:t>
            </a:r>
          </a:p>
          <a:p>
            <a:r>
              <a:rPr lang="sv-SE" dirty="0"/>
              <a:t>Praktiskt genomförande av höjning</a:t>
            </a:r>
          </a:p>
          <a:p>
            <a:r>
              <a:rPr lang="sv-SE" dirty="0"/>
              <a:t>Fortsättning av takprisöversynen</a:t>
            </a:r>
          </a:p>
          <a:p>
            <a:r>
              <a:rPr lang="sv-SE" dirty="0"/>
              <a:t>Tid för frågor</a:t>
            </a:r>
          </a:p>
          <a:p>
            <a:endParaRPr lang="sv-SE" dirty="0"/>
          </a:p>
          <a:p>
            <a:endParaRPr lang="sv-SE" dirty="0"/>
          </a:p>
        </p:txBody>
      </p:sp>
    </p:spTree>
    <p:extLst>
      <p:ext uri="{BB962C8B-B14F-4D97-AF65-F5344CB8AC3E}">
        <p14:creationId xmlns:p14="http://schemas.microsoft.com/office/powerpoint/2010/main" val="365981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CD530C-23B0-3028-1D39-0679A8DCF884}"/>
              </a:ext>
            </a:extLst>
          </p:cNvPr>
          <p:cNvSpPr>
            <a:spLocks noGrp="1"/>
          </p:cNvSpPr>
          <p:nvPr>
            <p:ph type="title"/>
          </p:nvPr>
        </p:nvSpPr>
        <p:spPr/>
        <p:txBody>
          <a:bodyPr/>
          <a:lstStyle/>
          <a:p>
            <a:r>
              <a:rPr lang="sv-SE" sz="2800">
                <a:cs typeface="Arial"/>
              </a:rPr>
              <a:t>Dagens system för takpriser</a:t>
            </a:r>
          </a:p>
        </p:txBody>
      </p:sp>
      <p:sp>
        <p:nvSpPr>
          <p:cNvPr id="3" name="Platshållare för innehåll 2">
            <a:extLst>
              <a:ext uri="{FF2B5EF4-FFF2-40B4-BE49-F238E27FC236}">
                <a16:creationId xmlns:a16="http://schemas.microsoft.com/office/drawing/2014/main" id="{401FDE88-C236-CC25-933D-7854B9598D9B}"/>
              </a:ext>
            </a:extLst>
          </p:cNvPr>
          <p:cNvSpPr>
            <a:spLocks noGrp="1"/>
          </p:cNvSpPr>
          <p:nvPr>
            <p:ph idx="1"/>
          </p:nvPr>
        </p:nvSpPr>
        <p:spPr>
          <a:xfrm>
            <a:off x="592665" y="1551709"/>
            <a:ext cx="11004551" cy="5620327"/>
          </a:xfrm>
        </p:spPr>
        <p:txBody>
          <a:bodyPr vert="horz" lIns="0" tIns="0" rIns="0" bIns="0" rtlCol="0" anchor="t">
            <a:normAutofit fontScale="40000" lnSpcReduction="20000"/>
          </a:bodyPr>
          <a:lstStyle/>
          <a:p>
            <a:r>
              <a:rPr lang="sv-SE" sz="5000" dirty="0">
                <a:solidFill>
                  <a:srgbClr val="000000"/>
                </a:solidFill>
                <a:cs typeface="Segoe UI" panose="020B0502040204020203" pitchFamily="34" charset="0"/>
              </a:rPr>
              <a:t>TLV:s takprissystem infördes 2011 och syftar till att skapa lägre och jämnare priser för utbytbara läkemedel. </a:t>
            </a:r>
          </a:p>
          <a:p>
            <a:endParaRPr lang="sv-SE" sz="3600" dirty="0">
              <a:solidFill>
                <a:srgbClr val="000000"/>
              </a:solidFill>
              <a:cs typeface="Segoe UI" panose="020B0502040204020203" pitchFamily="34" charset="0"/>
            </a:endParaRPr>
          </a:p>
          <a:p>
            <a:r>
              <a:rPr lang="sv-SE" sz="5000" dirty="0">
                <a:solidFill>
                  <a:srgbClr val="000000"/>
                </a:solidFill>
                <a:cs typeface="Segoe UI" panose="020B0502040204020203" pitchFamily="34" charset="0"/>
              </a:rPr>
              <a:t>Alla utbytbara läkemedel inom läkemedelsförmånerna omfattas av takpriser. </a:t>
            </a:r>
          </a:p>
          <a:p>
            <a:endParaRPr lang="sv-SE" sz="3600" dirty="0">
              <a:solidFill>
                <a:srgbClr val="000000"/>
              </a:solidFill>
              <a:cs typeface="Segoe UI" panose="020B0502040204020203" pitchFamily="34" charset="0"/>
            </a:endParaRPr>
          </a:p>
          <a:p>
            <a:r>
              <a:rPr lang="sv-SE" sz="5000">
                <a:solidFill>
                  <a:srgbClr val="000000"/>
                </a:solidFill>
                <a:cs typeface="Segoe UI"/>
              </a:rPr>
              <a:t>Innan TLV fastställer takpriser i en utbytesgrupp utgörs taket i varje förpackningsstorleksgrupp av det högsta priset per enhet för en förpackning som finns i förpackningsstorleksgruppen, det kallas flytande takpris. </a:t>
            </a:r>
            <a:endParaRPr lang="sv-SE" sz="5000" dirty="0">
              <a:solidFill>
                <a:srgbClr val="000000"/>
              </a:solidFill>
              <a:cs typeface="Segoe UI" panose="020B0502040204020203" pitchFamily="34" charset="0"/>
            </a:endParaRPr>
          </a:p>
          <a:p>
            <a:pPr marL="0" indent="0">
              <a:buNone/>
            </a:pPr>
            <a:endParaRPr lang="sv-SE" sz="3600" dirty="0">
              <a:solidFill>
                <a:srgbClr val="000000"/>
              </a:solidFill>
              <a:cs typeface="Segoe UI" panose="020B0502040204020203" pitchFamily="34" charset="0"/>
            </a:endParaRPr>
          </a:p>
          <a:p>
            <a:r>
              <a:rPr lang="sv-SE" sz="5000" dirty="0">
                <a:solidFill>
                  <a:srgbClr val="000000"/>
                </a:solidFill>
                <a:cs typeface="Segoe UI" panose="020B0502040204020203" pitchFamily="34" charset="0"/>
              </a:rPr>
              <a:t>När nedan angivna kriterier är uppfyllda fastställer TLV takpriser. </a:t>
            </a:r>
          </a:p>
          <a:p>
            <a:pPr marL="0" indent="0">
              <a:buNone/>
            </a:pPr>
            <a:endParaRPr lang="sv-SE" sz="3500" dirty="0">
              <a:solidFill>
                <a:srgbClr val="000000"/>
              </a:solidFill>
              <a:cs typeface="Segoe UI" panose="020B0502040204020203" pitchFamily="34" charset="0"/>
            </a:endParaRPr>
          </a:p>
          <a:p>
            <a:pPr>
              <a:buFont typeface="Wingdings" panose="05000000000000000000" pitchFamily="2" charset="2"/>
              <a:buChar char="Ø"/>
            </a:pPr>
            <a:r>
              <a:rPr lang="sv-SE" sz="3800" dirty="0">
                <a:solidFill>
                  <a:srgbClr val="000000"/>
                </a:solidFill>
                <a:cs typeface="Segoe UI" panose="020B0502040204020203" pitchFamily="34" charset="0"/>
              </a:rPr>
              <a:t>Priset per enhet för någon förpackning i utbytesgruppen ska ha sjunkit till under 30 procent av det pris som var det högsta priset i dess förpackningsstorleksgrupp när generisk konkurrens uppstod.  </a:t>
            </a:r>
          </a:p>
          <a:p>
            <a:pPr>
              <a:buFont typeface="Wingdings" panose="05000000000000000000" pitchFamily="2" charset="2"/>
              <a:buChar char="Ø"/>
            </a:pPr>
            <a:r>
              <a:rPr lang="sv-SE" sz="3800" dirty="0">
                <a:solidFill>
                  <a:srgbClr val="000000"/>
                </a:solidFill>
                <a:cs typeface="Segoe UI" panose="020B0502040204020203" pitchFamily="34" charset="0"/>
              </a:rPr>
              <a:t>Generiskt utbytbara läkemedel ska ha funnits på marknaden och sålts under minst fyra hela månader. </a:t>
            </a:r>
          </a:p>
          <a:p>
            <a:pPr marL="0" indent="0">
              <a:buNone/>
            </a:pPr>
            <a:endParaRPr lang="sv-SE" sz="3600" dirty="0">
              <a:solidFill>
                <a:srgbClr val="000000"/>
              </a:solidFill>
              <a:cs typeface="Segoe UI" panose="020B0502040204020203" pitchFamily="34" charset="0"/>
            </a:endParaRPr>
          </a:p>
          <a:p>
            <a:r>
              <a:rPr lang="sv-SE" sz="5000" dirty="0">
                <a:solidFill>
                  <a:srgbClr val="000000"/>
                </a:solidFill>
                <a:cs typeface="Segoe UI" panose="020B0502040204020203" pitchFamily="34" charset="0"/>
              </a:rPr>
              <a:t>Takpriset fastställs normalt till 35 procent av det pris som var det högsta priset i förpackningsstorleksgruppen när generisk konkurrens uppstod</a:t>
            </a:r>
          </a:p>
          <a:p>
            <a:endParaRPr lang="sv-SE" sz="4200" dirty="0">
              <a:solidFill>
                <a:srgbClr val="000000"/>
              </a:solidFill>
              <a:cs typeface="Segoe UI" panose="020B0502040204020203" pitchFamily="34" charset="0"/>
            </a:endParaRPr>
          </a:p>
          <a:p>
            <a:r>
              <a:rPr lang="sv-SE" sz="5000" dirty="0">
                <a:solidFill>
                  <a:srgbClr val="000000"/>
                </a:solidFill>
                <a:cs typeface="Segoe UI" panose="020B0502040204020203" pitchFamily="34" charset="0"/>
              </a:rPr>
              <a:t>De fastställda takpriserna ligger kvar oförändrade, vilket innebär att det inte nödvändigtvis finns något utrymme för att kunna hantera ändrade marknadsförutsättningar. </a:t>
            </a:r>
          </a:p>
          <a:p>
            <a:endParaRPr lang="sv-SE" sz="1800" dirty="0">
              <a:effectLst/>
              <a:ea typeface="Times New Roman" panose="02020603050405020304" pitchFamily="18" charset="0"/>
            </a:endParaRPr>
          </a:p>
          <a:p>
            <a:pPr marL="0" indent="0">
              <a:buNone/>
            </a:pPr>
            <a:br>
              <a:rPr lang="sv-SE" sz="1800" i="1"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rPr>
            </a:br>
            <a:endParaRPr lang="sv-SE" sz="1800" i="1"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endParaRPr>
          </a:p>
          <a:p>
            <a:pPr marL="0" indent="0">
              <a:buNone/>
            </a:pPr>
            <a:endParaRPr lang="sv-SE" sz="1800" i="1"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endParaRPr>
          </a:p>
          <a:p>
            <a:endParaRPr lang="sv-SE" i="1" dirty="0"/>
          </a:p>
        </p:txBody>
      </p:sp>
    </p:spTree>
    <p:extLst>
      <p:ext uri="{BB962C8B-B14F-4D97-AF65-F5344CB8AC3E}">
        <p14:creationId xmlns:p14="http://schemas.microsoft.com/office/powerpoint/2010/main" val="2550864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94B573-015C-030D-2470-CC37D0524393}"/>
              </a:ext>
            </a:extLst>
          </p:cNvPr>
          <p:cNvSpPr>
            <a:spLocks noGrp="1"/>
          </p:cNvSpPr>
          <p:nvPr>
            <p:ph type="title"/>
          </p:nvPr>
        </p:nvSpPr>
        <p:spPr/>
        <p:txBody>
          <a:bodyPr/>
          <a:lstStyle/>
          <a:p>
            <a:r>
              <a:rPr lang="sv-SE" sz="2800">
                <a:cs typeface="Arial"/>
              </a:rPr>
              <a:t>TLV:s takprisöversyn </a:t>
            </a:r>
          </a:p>
        </p:txBody>
      </p:sp>
      <p:sp>
        <p:nvSpPr>
          <p:cNvPr id="3" name="Platshållare för innehåll 2">
            <a:extLst>
              <a:ext uri="{FF2B5EF4-FFF2-40B4-BE49-F238E27FC236}">
                <a16:creationId xmlns:a16="http://schemas.microsoft.com/office/drawing/2014/main" id="{34D24F0E-B46E-1622-23E3-CECCBC520DEB}"/>
              </a:ext>
            </a:extLst>
          </p:cNvPr>
          <p:cNvSpPr>
            <a:spLocks noGrp="1"/>
          </p:cNvSpPr>
          <p:nvPr>
            <p:ph idx="1"/>
          </p:nvPr>
        </p:nvSpPr>
        <p:spPr/>
        <p:txBody>
          <a:bodyPr>
            <a:normAutofit/>
          </a:bodyPr>
          <a:lstStyle/>
          <a:p>
            <a:pPr fontAlgn="base"/>
            <a:r>
              <a:rPr lang="sv-SE" sz="2000">
                <a:solidFill>
                  <a:srgbClr val="000000"/>
                </a:solidFill>
                <a:effectLst/>
                <a:ea typeface="Times New Roman" panose="02020603050405020304" pitchFamily="18" charset="0"/>
                <a:cs typeface="Segoe UI" panose="020B0502040204020203" pitchFamily="34" charset="0"/>
              </a:rPr>
              <a:t>Utforma ett hållbart system som fungerar även i tider av ekonomisk förändring.</a:t>
            </a:r>
            <a:br>
              <a:rPr lang="sv-SE" sz="2000">
                <a:solidFill>
                  <a:srgbClr val="000000"/>
                </a:solidFill>
                <a:effectLst/>
                <a:ea typeface="Times New Roman" panose="02020603050405020304" pitchFamily="18" charset="0"/>
                <a:cs typeface="Segoe UI" panose="020B0502040204020203" pitchFamily="34" charset="0"/>
              </a:rPr>
            </a:br>
            <a:endParaRPr lang="sv-SE" sz="2000">
              <a:solidFill>
                <a:srgbClr val="000000"/>
              </a:solidFill>
              <a:effectLst/>
              <a:ea typeface="Times New Roman" panose="02020603050405020304" pitchFamily="18" charset="0"/>
              <a:cs typeface="Segoe UI" panose="020B0502040204020203" pitchFamily="34" charset="0"/>
            </a:endParaRPr>
          </a:p>
          <a:p>
            <a:pPr fontAlgn="base"/>
            <a:r>
              <a:rPr lang="sv-SE" sz="2000">
                <a:solidFill>
                  <a:srgbClr val="000000"/>
                </a:solidFill>
                <a:effectLst/>
                <a:ea typeface="Times New Roman" panose="02020603050405020304" pitchFamily="18" charset="0"/>
                <a:cs typeface="Segoe UI" panose="020B0502040204020203" pitchFamily="34" charset="0"/>
              </a:rPr>
              <a:t>Säkerställa en god tillgång till läkemedel för patienterna och en väl fungerande konkurrens, samtidigt som det på samma sätt som dagens takprissystem bidrar till låga och jämna priser på utbytbara läkemedel och en kostnadseffektiv läkemedelsanvändning.</a:t>
            </a:r>
            <a:br>
              <a:rPr lang="sv-SE" sz="2000">
                <a:solidFill>
                  <a:srgbClr val="000000"/>
                </a:solidFill>
                <a:effectLst/>
                <a:ea typeface="Times New Roman" panose="02020603050405020304" pitchFamily="18" charset="0"/>
                <a:cs typeface="Segoe UI" panose="020B0502040204020203" pitchFamily="34" charset="0"/>
              </a:rPr>
            </a:br>
            <a:endParaRPr lang="sv-SE" sz="2000">
              <a:solidFill>
                <a:srgbClr val="000000"/>
              </a:solidFill>
              <a:effectLst/>
              <a:ea typeface="Times New Roman" panose="02020603050405020304" pitchFamily="18" charset="0"/>
              <a:cs typeface="Segoe UI" panose="020B0502040204020203" pitchFamily="34" charset="0"/>
            </a:endParaRPr>
          </a:p>
          <a:p>
            <a:pPr fontAlgn="base"/>
            <a:r>
              <a:rPr lang="sv-SE" sz="2000">
                <a:solidFill>
                  <a:srgbClr val="000000"/>
                </a:solidFill>
                <a:ea typeface="Times New Roman" panose="02020603050405020304" pitchFamily="18" charset="0"/>
                <a:cs typeface="Segoe UI" panose="020B0502040204020203" pitchFamily="34" charset="0"/>
              </a:rPr>
              <a:t>F</a:t>
            </a:r>
            <a:r>
              <a:rPr lang="sv-SE" sz="2000">
                <a:solidFill>
                  <a:srgbClr val="000000"/>
                </a:solidFill>
                <a:effectLst/>
                <a:ea typeface="Times New Roman" panose="02020603050405020304" pitchFamily="18" charset="0"/>
                <a:cs typeface="Segoe UI" panose="020B0502040204020203" pitchFamily="34" charset="0"/>
              </a:rPr>
              <a:t>örsta åtgärd: höja takpriset i förpackningsstorleksgrupper med </a:t>
            </a:r>
            <a:r>
              <a:rPr lang="sv-SE" sz="2000" i="1">
                <a:solidFill>
                  <a:srgbClr val="000000"/>
                </a:solidFill>
                <a:effectLst/>
                <a:ea typeface="Times New Roman" panose="02020603050405020304" pitchFamily="18" charset="0"/>
                <a:cs typeface="Segoe UI" panose="020B0502040204020203" pitchFamily="34" charset="0"/>
              </a:rPr>
              <a:t>omprövningstakpris</a:t>
            </a:r>
            <a:r>
              <a:rPr lang="sv-SE" sz="2000">
                <a:solidFill>
                  <a:srgbClr val="000000"/>
                </a:solidFill>
                <a:effectLst/>
                <a:ea typeface="Times New Roman" panose="02020603050405020304" pitchFamily="18" charset="0"/>
                <a:cs typeface="Segoe UI" panose="020B0502040204020203" pitchFamily="34" charset="0"/>
              </a:rPr>
              <a:t> eller </a:t>
            </a:r>
            <a:r>
              <a:rPr lang="sv-SE" sz="2000" i="1">
                <a:solidFill>
                  <a:srgbClr val="000000"/>
                </a:solidFill>
                <a:effectLst/>
                <a:ea typeface="Times New Roman" panose="02020603050405020304" pitchFamily="18" charset="0"/>
                <a:cs typeface="Segoe UI" panose="020B0502040204020203" pitchFamily="34" charset="0"/>
              </a:rPr>
              <a:t>fastställda takpriser</a:t>
            </a:r>
            <a:r>
              <a:rPr lang="sv-SE" sz="2000">
                <a:solidFill>
                  <a:srgbClr val="000000"/>
                </a:solidFill>
                <a:effectLst/>
                <a:ea typeface="Times New Roman" panose="02020603050405020304" pitchFamily="18" charset="0"/>
                <a:cs typeface="Segoe UI" panose="020B0502040204020203" pitchFamily="34" charset="0"/>
              </a:rPr>
              <a:t> där priset för periodens vara redan i dag ligger på eller nära det fastställda takpriset. </a:t>
            </a:r>
            <a:br>
              <a:rPr lang="sv-SE" sz="2000">
                <a:solidFill>
                  <a:srgbClr val="000000"/>
                </a:solidFill>
                <a:effectLst/>
                <a:ea typeface="Times New Roman" panose="02020603050405020304" pitchFamily="18" charset="0"/>
                <a:cs typeface="Segoe UI" panose="020B0502040204020203" pitchFamily="34" charset="0"/>
              </a:rPr>
            </a:br>
            <a:endParaRPr lang="sv-SE" sz="2000">
              <a:solidFill>
                <a:srgbClr val="000000"/>
              </a:solidFill>
              <a:effectLst/>
              <a:ea typeface="Times New Roman" panose="02020603050405020304" pitchFamily="18" charset="0"/>
              <a:cs typeface="Segoe UI" panose="020B0502040204020203" pitchFamily="34" charset="0"/>
            </a:endParaRPr>
          </a:p>
          <a:p>
            <a:pPr fontAlgn="base"/>
            <a:r>
              <a:rPr lang="sv-SE" sz="2000">
                <a:solidFill>
                  <a:srgbClr val="000000"/>
                </a:solidFill>
                <a:effectLst/>
                <a:ea typeface="Times New Roman" panose="02020603050405020304" pitchFamily="18" charset="0"/>
                <a:cs typeface="Segoe UI" panose="020B0502040204020203" pitchFamily="34" charset="0"/>
              </a:rPr>
              <a:t>Det kommer krävas ytterligare utredning innan TLV kan fatta beslut om åtgärder för </a:t>
            </a:r>
            <a:r>
              <a:rPr lang="sv-SE" sz="2000" i="1">
                <a:solidFill>
                  <a:srgbClr val="000000"/>
                </a:solidFill>
                <a:effectLst/>
                <a:ea typeface="Times New Roman" panose="02020603050405020304" pitchFamily="18" charset="0"/>
                <a:cs typeface="Segoe UI" panose="020B0502040204020203" pitchFamily="34" charset="0"/>
              </a:rPr>
              <a:t>flytande takpriser</a:t>
            </a:r>
            <a:r>
              <a:rPr lang="sv-SE" sz="2000">
                <a:solidFill>
                  <a:srgbClr val="000000"/>
                </a:solidFill>
                <a:effectLst/>
                <a:ea typeface="Times New Roman" panose="02020603050405020304" pitchFamily="18" charset="0"/>
                <a:cs typeface="Segoe UI" panose="020B0502040204020203" pitchFamily="34" charset="0"/>
              </a:rPr>
              <a:t>. En sådan utredning kommer att prioriteras i den fortsatta översynen. </a:t>
            </a:r>
            <a:endParaRPr lang="sv-SE" sz="2000">
              <a:effectLst/>
              <a:ea typeface="Times New Roman" panose="02020603050405020304" pitchFamily="18" charset="0"/>
            </a:endParaRPr>
          </a:p>
          <a:p>
            <a:endParaRPr lang="sv-SE"/>
          </a:p>
        </p:txBody>
      </p:sp>
    </p:spTree>
    <p:extLst>
      <p:ext uri="{BB962C8B-B14F-4D97-AF65-F5344CB8AC3E}">
        <p14:creationId xmlns:p14="http://schemas.microsoft.com/office/powerpoint/2010/main" val="1971819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771653-86A8-E0BD-B463-BB84D7078745}"/>
              </a:ext>
            </a:extLst>
          </p:cNvPr>
          <p:cNvSpPr>
            <a:spLocks noGrp="1"/>
          </p:cNvSpPr>
          <p:nvPr>
            <p:ph type="title"/>
          </p:nvPr>
        </p:nvSpPr>
        <p:spPr/>
        <p:txBody>
          <a:bodyPr/>
          <a:lstStyle/>
          <a:p>
            <a:r>
              <a:rPr lang="sv-SE" sz="2800" dirty="0"/>
              <a:t>Kriterier för att en grupp ska få takhöjning</a:t>
            </a:r>
          </a:p>
        </p:txBody>
      </p:sp>
      <p:sp>
        <p:nvSpPr>
          <p:cNvPr id="3" name="Platshållare för innehåll 2">
            <a:extLst>
              <a:ext uri="{FF2B5EF4-FFF2-40B4-BE49-F238E27FC236}">
                <a16:creationId xmlns:a16="http://schemas.microsoft.com/office/drawing/2014/main" id="{9093A995-63EB-0FBF-5181-854F69F823A7}"/>
              </a:ext>
            </a:extLst>
          </p:cNvPr>
          <p:cNvSpPr>
            <a:spLocks noGrp="1"/>
          </p:cNvSpPr>
          <p:nvPr>
            <p:ph idx="1"/>
          </p:nvPr>
        </p:nvSpPr>
        <p:spPr/>
        <p:txBody>
          <a:bodyPr/>
          <a:lstStyle/>
          <a:p>
            <a:pPr marL="514350" indent="-514350">
              <a:buFont typeface="+mj-lt"/>
              <a:buAutoNum type="arabicPeriod"/>
            </a:pPr>
            <a:r>
              <a:rPr lang="sv-SE" sz="2200" dirty="0"/>
              <a:t>Gruppen har ett fastställt takpris eller omprövningstakpris.</a:t>
            </a:r>
          </a:p>
          <a:p>
            <a:pPr marL="514350" indent="-514350">
              <a:buFont typeface="+mj-lt"/>
              <a:buAutoNum type="arabicPeriod"/>
            </a:pPr>
            <a:endParaRPr lang="sv-SE" sz="2200" dirty="0"/>
          </a:p>
          <a:p>
            <a:pPr marL="514350" indent="-514350">
              <a:buFont typeface="+mj-lt"/>
              <a:buAutoNum type="arabicPeriod"/>
            </a:pPr>
            <a:r>
              <a:rPr lang="sv-SE" sz="2200" dirty="0"/>
              <a:t>Minst ett av följande två kriterier uppfylls:</a:t>
            </a:r>
          </a:p>
          <a:p>
            <a:pPr marL="914400" lvl="1" indent="-514350">
              <a:buFont typeface="+mj-lt"/>
              <a:buAutoNum type="alphaLcParenR"/>
            </a:pPr>
            <a:r>
              <a:rPr lang="sv-SE" sz="1800" dirty="0"/>
              <a:t>Det lägsta möjliga takpriset per förpackning är mindre än 15 kronor.</a:t>
            </a:r>
          </a:p>
          <a:p>
            <a:pPr marL="914400" lvl="1" indent="-514350">
              <a:buFont typeface="+mj-lt"/>
              <a:buAutoNum type="alphaLcParenR"/>
            </a:pPr>
            <a:r>
              <a:rPr lang="sv-SE" sz="1800" dirty="0"/>
              <a:t>Priset för periodens vara är minst 85 procent av takpriset eller så har inget företag </a:t>
            </a:r>
            <a:r>
              <a:rPr lang="sv-SE" sz="1800"/>
              <a:t>bekräftat tillhandahållande</a:t>
            </a:r>
            <a:r>
              <a:rPr lang="sv-SE" sz="1800" dirty="0"/>
              <a:t>.</a:t>
            </a:r>
          </a:p>
          <a:p>
            <a:pPr marL="400050" lvl="1" indent="0">
              <a:spcBef>
                <a:spcPts val="0"/>
              </a:spcBef>
              <a:buNone/>
            </a:pPr>
            <a:r>
              <a:rPr lang="sv-SE" sz="1800" dirty="0"/>
              <a:t>	Detta kriterium ska ha uppfyllts minst två månader under perioden juli till december 2022.</a:t>
            </a:r>
          </a:p>
          <a:p>
            <a:pPr marL="514350" indent="-514350">
              <a:buFont typeface="+mj-lt"/>
              <a:buAutoNum type="arabicPeriod"/>
            </a:pPr>
            <a:endParaRPr lang="sv-SE" dirty="0"/>
          </a:p>
        </p:txBody>
      </p:sp>
    </p:spTree>
    <p:extLst>
      <p:ext uri="{BB962C8B-B14F-4D97-AF65-F5344CB8AC3E}">
        <p14:creationId xmlns:p14="http://schemas.microsoft.com/office/powerpoint/2010/main" val="246506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innehåll 5">
            <a:extLst>
              <a:ext uri="{FF2B5EF4-FFF2-40B4-BE49-F238E27FC236}">
                <a16:creationId xmlns:a16="http://schemas.microsoft.com/office/drawing/2014/main" id="{24DD9529-1587-26F3-3286-4BC34DE8437E}"/>
              </a:ext>
            </a:extLst>
          </p:cNvPr>
          <p:cNvSpPr>
            <a:spLocks noGrp="1"/>
          </p:cNvSpPr>
          <p:nvPr>
            <p:ph idx="12"/>
          </p:nvPr>
        </p:nvSpPr>
        <p:spPr>
          <a:xfrm>
            <a:off x="6190987" y="1688007"/>
            <a:ext cx="5594613" cy="4562475"/>
          </a:xfrm>
        </p:spPr>
        <p:txBody>
          <a:bodyPr/>
          <a:lstStyle/>
          <a:p>
            <a:r>
              <a:rPr lang="sv-SE" sz="2200" dirty="0"/>
              <a:t>Kriterium 2b</a:t>
            </a:r>
            <a:endParaRPr lang="sv-SE" sz="2200" dirty="0">
              <a:cs typeface="Arial"/>
            </a:endParaRPr>
          </a:p>
          <a:p>
            <a:pPr lvl="1"/>
            <a:r>
              <a:rPr lang="sv-SE" sz="1800" dirty="0"/>
              <a:t>Procentuell höjning: 25 procent</a:t>
            </a:r>
            <a:endParaRPr lang="sv-SE" sz="1800" dirty="0">
              <a:cs typeface="Arial"/>
            </a:endParaRPr>
          </a:p>
          <a:p>
            <a:pPr lvl="1"/>
            <a:r>
              <a:rPr lang="sv-SE" sz="1800" dirty="0"/>
              <a:t>Lägsta höjning i krontal: 20 kronor/förpackning</a:t>
            </a:r>
            <a:endParaRPr lang="sv-SE" sz="1800" dirty="0">
              <a:cs typeface="Arial"/>
            </a:endParaRPr>
          </a:p>
          <a:p>
            <a:pPr lvl="1"/>
            <a:r>
              <a:rPr lang="sv-SE" sz="1800" dirty="0"/>
              <a:t>Högsta höjning i krontal: 80 kronor/förpackning</a:t>
            </a:r>
            <a:endParaRPr lang="sv-SE" sz="1800" dirty="0">
              <a:cs typeface="Arial"/>
            </a:endParaRPr>
          </a:p>
          <a:p>
            <a:endParaRPr lang="sv-SE" dirty="0"/>
          </a:p>
        </p:txBody>
      </p:sp>
      <p:sp>
        <p:nvSpPr>
          <p:cNvPr id="4" name="Rubrik 3">
            <a:extLst>
              <a:ext uri="{FF2B5EF4-FFF2-40B4-BE49-F238E27FC236}">
                <a16:creationId xmlns:a16="http://schemas.microsoft.com/office/drawing/2014/main" id="{0215BA4E-10CD-4D39-5C76-AF5437D9DA0B}"/>
              </a:ext>
            </a:extLst>
          </p:cNvPr>
          <p:cNvSpPr>
            <a:spLocks noGrp="1"/>
          </p:cNvSpPr>
          <p:nvPr>
            <p:ph type="title"/>
          </p:nvPr>
        </p:nvSpPr>
        <p:spPr/>
        <p:txBody>
          <a:bodyPr/>
          <a:lstStyle/>
          <a:p>
            <a:r>
              <a:rPr lang="sv-SE" sz="2800" dirty="0"/>
              <a:t>Höjningsnivåer</a:t>
            </a:r>
          </a:p>
        </p:txBody>
      </p:sp>
      <p:sp>
        <p:nvSpPr>
          <p:cNvPr id="5" name="Platshållare för innehåll 4">
            <a:extLst>
              <a:ext uri="{FF2B5EF4-FFF2-40B4-BE49-F238E27FC236}">
                <a16:creationId xmlns:a16="http://schemas.microsoft.com/office/drawing/2014/main" id="{7DBC949D-411E-C279-5E0F-670C8B0F3F74}"/>
              </a:ext>
            </a:extLst>
          </p:cNvPr>
          <p:cNvSpPr>
            <a:spLocks noGrp="1"/>
          </p:cNvSpPr>
          <p:nvPr>
            <p:ph idx="1"/>
          </p:nvPr>
        </p:nvSpPr>
        <p:spPr/>
        <p:txBody>
          <a:bodyPr/>
          <a:lstStyle/>
          <a:p>
            <a:r>
              <a:rPr lang="sv-SE" sz="2200" dirty="0"/>
              <a:t>Kriterium 2a</a:t>
            </a:r>
          </a:p>
          <a:p>
            <a:pPr lvl="1"/>
            <a:r>
              <a:rPr lang="sv-SE" sz="1800" dirty="0"/>
              <a:t>Lägsta tak: 15 kronor/förpackning</a:t>
            </a:r>
            <a:endParaRPr lang="sv-SE" sz="1800" dirty="0">
              <a:cs typeface="Arial"/>
            </a:endParaRPr>
          </a:p>
          <a:p>
            <a:endParaRPr lang="sv-SE" dirty="0"/>
          </a:p>
        </p:txBody>
      </p:sp>
      <p:grpSp>
        <p:nvGrpSpPr>
          <p:cNvPr id="10" name="Grupp 9">
            <a:extLst>
              <a:ext uri="{FF2B5EF4-FFF2-40B4-BE49-F238E27FC236}">
                <a16:creationId xmlns:a16="http://schemas.microsoft.com/office/drawing/2014/main" id="{0856710A-59DC-5E88-18C6-32C504BFFFC4}"/>
              </a:ext>
            </a:extLst>
          </p:cNvPr>
          <p:cNvGrpSpPr/>
          <p:nvPr/>
        </p:nvGrpSpPr>
        <p:grpSpPr>
          <a:xfrm>
            <a:off x="2489569" y="3124935"/>
            <a:ext cx="7018656" cy="3733065"/>
            <a:chOff x="0" y="0"/>
            <a:chExt cx="8305200" cy="4264560"/>
          </a:xfrm>
        </p:grpSpPr>
        <p:graphicFrame>
          <p:nvGraphicFramePr>
            <p:cNvPr id="11" name="Chart2">
              <a:extLst>
                <a:ext uri="{FF2B5EF4-FFF2-40B4-BE49-F238E27FC236}">
                  <a16:creationId xmlns:a16="http://schemas.microsoft.com/office/drawing/2014/main" id="{9635EB2C-3C70-450F-A4C9-95A054EF38BE}"/>
                </a:ext>
              </a:extLst>
            </p:cNvPr>
            <p:cNvGraphicFramePr>
              <a:graphicFrameLocks/>
            </p:cNvGraphicFramePr>
            <p:nvPr/>
          </p:nvGraphicFramePr>
          <p:xfrm>
            <a:off x="0" y="0"/>
            <a:ext cx="8305200" cy="426456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ruta 3">
              <a:extLst>
                <a:ext uri="{FF2B5EF4-FFF2-40B4-BE49-F238E27FC236}">
                  <a16:creationId xmlns:a16="http://schemas.microsoft.com/office/drawing/2014/main" id="{AA6AB457-1CF0-4A07-BB2D-802146C15522}"/>
                </a:ext>
              </a:extLst>
            </p:cNvPr>
            <p:cNvSpPr txBox="1"/>
            <p:nvPr/>
          </p:nvSpPr>
          <p:spPr>
            <a:xfrm>
              <a:off x="5609339" y="2977761"/>
              <a:ext cx="1880056" cy="25909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sv-SE" sz="1100"/>
                <a:t>Högsta krontal</a:t>
              </a:r>
              <a:r>
                <a:rPr lang="sv-SE" sz="1100" baseline="0"/>
                <a:t> (</a:t>
              </a:r>
              <a:r>
                <a:rPr lang="sv-SE" sz="1100"/>
                <a:t>80 kr)</a:t>
              </a:r>
            </a:p>
          </p:txBody>
        </p:sp>
        <p:sp>
          <p:nvSpPr>
            <p:cNvPr id="13" name="textruta 4">
              <a:extLst>
                <a:ext uri="{FF2B5EF4-FFF2-40B4-BE49-F238E27FC236}">
                  <a16:creationId xmlns:a16="http://schemas.microsoft.com/office/drawing/2014/main" id="{7F5C3BB9-5BE8-423A-984D-910B1EC75144}"/>
                </a:ext>
              </a:extLst>
            </p:cNvPr>
            <p:cNvSpPr txBox="1"/>
            <p:nvPr/>
          </p:nvSpPr>
          <p:spPr>
            <a:xfrm>
              <a:off x="1006475" y="3009902"/>
              <a:ext cx="1837648" cy="25302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sv-SE" sz="1100"/>
                <a:t>Lägsta</a:t>
              </a:r>
              <a:r>
                <a:rPr lang="sv-SE" sz="1100" baseline="0"/>
                <a:t> krontal (</a:t>
              </a:r>
              <a:r>
                <a:rPr lang="sv-SE" sz="1100"/>
                <a:t>20 kr)</a:t>
              </a:r>
            </a:p>
          </p:txBody>
        </p:sp>
        <p:sp>
          <p:nvSpPr>
            <p:cNvPr id="14" name="textruta 5">
              <a:extLst>
                <a:ext uri="{FF2B5EF4-FFF2-40B4-BE49-F238E27FC236}">
                  <a16:creationId xmlns:a16="http://schemas.microsoft.com/office/drawing/2014/main" id="{E29831FA-94B9-43C4-B950-CB9141F2327D}"/>
                </a:ext>
              </a:extLst>
            </p:cNvPr>
            <p:cNvSpPr txBox="1"/>
            <p:nvPr/>
          </p:nvSpPr>
          <p:spPr>
            <a:xfrm>
              <a:off x="3399156" y="3009900"/>
              <a:ext cx="1653540" cy="25908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sv-SE" sz="1100"/>
                <a:t>25 procent</a:t>
              </a:r>
            </a:p>
          </p:txBody>
        </p:sp>
      </p:grpSp>
    </p:spTree>
    <p:extLst>
      <p:ext uri="{BB962C8B-B14F-4D97-AF65-F5344CB8AC3E}">
        <p14:creationId xmlns:p14="http://schemas.microsoft.com/office/powerpoint/2010/main" val="109267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F1E596-A2AE-4C23-C100-7B7DA5CD5CAB}"/>
              </a:ext>
            </a:extLst>
          </p:cNvPr>
          <p:cNvSpPr>
            <a:spLocks noGrp="1"/>
          </p:cNvSpPr>
          <p:nvPr>
            <p:ph type="title"/>
          </p:nvPr>
        </p:nvSpPr>
        <p:spPr/>
        <p:txBody>
          <a:bodyPr/>
          <a:lstStyle/>
          <a:p>
            <a:r>
              <a:rPr lang="sv-SE" sz="2800"/>
              <a:t>Förtydligande</a:t>
            </a:r>
          </a:p>
        </p:txBody>
      </p:sp>
      <p:sp>
        <p:nvSpPr>
          <p:cNvPr id="3" name="Platshållare för innehåll 2">
            <a:extLst>
              <a:ext uri="{FF2B5EF4-FFF2-40B4-BE49-F238E27FC236}">
                <a16:creationId xmlns:a16="http://schemas.microsoft.com/office/drawing/2014/main" id="{B79DF68C-201A-0F2C-615A-F6CA77F6B31A}"/>
              </a:ext>
            </a:extLst>
          </p:cNvPr>
          <p:cNvSpPr>
            <a:spLocks noGrp="1"/>
          </p:cNvSpPr>
          <p:nvPr>
            <p:ph idx="1"/>
          </p:nvPr>
        </p:nvSpPr>
        <p:spPr/>
        <p:txBody>
          <a:bodyPr/>
          <a:lstStyle/>
          <a:p>
            <a:r>
              <a:rPr lang="sv-SE" sz="2000" dirty="0"/>
              <a:t>När takpris per förpackning räknas ut används det minsta möjliga antalet enheter </a:t>
            </a:r>
            <a:r>
              <a:rPr lang="sv-SE" sz="2000"/>
              <a:t>i gruppen. </a:t>
            </a:r>
            <a:r>
              <a:rPr lang="sv-SE" sz="2000" dirty="0"/>
              <a:t>För till exempel grupp T16, som innehåller 20-21 enheter, används 20 enheter. </a:t>
            </a:r>
            <a:br>
              <a:rPr lang="sv-SE" sz="2000" dirty="0"/>
            </a:br>
            <a:endParaRPr lang="sv-SE" sz="2000" dirty="0"/>
          </a:p>
          <a:p>
            <a:r>
              <a:rPr lang="sv-SE" sz="2000" dirty="0"/>
              <a:t>Takpris per enhet avrundas uppåt till hela ören.</a:t>
            </a:r>
            <a:br>
              <a:rPr lang="sv-SE" sz="2000" dirty="0"/>
            </a:br>
            <a:endParaRPr lang="sv-SE" sz="2000" dirty="0"/>
          </a:p>
          <a:p>
            <a:r>
              <a:rPr lang="sv-SE" sz="2000" dirty="0"/>
              <a:t>Den sista periodens vara-listan i månaden används.</a:t>
            </a:r>
            <a:br>
              <a:rPr lang="sv-SE" sz="2000" dirty="0"/>
            </a:br>
            <a:endParaRPr lang="sv-SE" sz="2000" dirty="0"/>
          </a:p>
          <a:p>
            <a:r>
              <a:rPr lang="sv-SE" sz="2000" dirty="0"/>
              <a:t>Om gruppen har fått takhöjning sedan juli 2022 höjs taket endast om takhöjningen var mindre än den skulle ha blivit nu.</a:t>
            </a:r>
            <a:br>
              <a:rPr lang="sv-SE" sz="2000" dirty="0"/>
            </a:br>
            <a:endParaRPr lang="sv-SE" sz="2000" dirty="0">
              <a:highlight>
                <a:srgbClr val="FFFF00"/>
              </a:highlight>
            </a:endParaRPr>
          </a:p>
          <a:p>
            <a:r>
              <a:rPr lang="sv-SE" sz="2000" dirty="0"/>
              <a:t>54 procent av alla förpackningsstorleksgrupper med ett fastställt takpris eller omprövningstakpris får takhöjning.</a:t>
            </a:r>
          </a:p>
          <a:p>
            <a:pPr marL="0" indent="0">
              <a:buNone/>
            </a:pPr>
            <a:endParaRPr lang="sv-SE" dirty="0"/>
          </a:p>
        </p:txBody>
      </p:sp>
    </p:spTree>
    <p:extLst>
      <p:ext uri="{BB962C8B-B14F-4D97-AF65-F5344CB8AC3E}">
        <p14:creationId xmlns:p14="http://schemas.microsoft.com/office/powerpoint/2010/main" val="274316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15FC36-A728-4714-B0DF-F4AC71904A48}"/>
              </a:ext>
            </a:extLst>
          </p:cNvPr>
          <p:cNvSpPr>
            <a:spLocks noGrp="1"/>
          </p:cNvSpPr>
          <p:nvPr>
            <p:ph type="title"/>
          </p:nvPr>
        </p:nvSpPr>
        <p:spPr/>
        <p:txBody>
          <a:bodyPr/>
          <a:lstStyle/>
          <a:p>
            <a:r>
              <a:rPr lang="sv-SE" sz="2800"/>
              <a:t>Beslut och ikraftträdande </a:t>
            </a:r>
          </a:p>
        </p:txBody>
      </p:sp>
      <p:sp>
        <p:nvSpPr>
          <p:cNvPr id="3" name="Platshållare för innehåll 2">
            <a:extLst>
              <a:ext uri="{FF2B5EF4-FFF2-40B4-BE49-F238E27FC236}">
                <a16:creationId xmlns:a16="http://schemas.microsoft.com/office/drawing/2014/main" id="{C0F5D9A3-E1F6-0359-9852-8CC4082A238D}"/>
              </a:ext>
            </a:extLst>
          </p:cNvPr>
          <p:cNvSpPr>
            <a:spLocks noGrp="1"/>
          </p:cNvSpPr>
          <p:nvPr>
            <p:ph idx="1"/>
          </p:nvPr>
        </p:nvSpPr>
        <p:spPr>
          <a:xfrm>
            <a:off x="592665" y="1470053"/>
            <a:ext cx="11004551" cy="4699596"/>
          </a:xfrm>
        </p:spPr>
        <p:txBody>
          <a:bodyPr vert="horz" lIns="0" tIns="0" rIns="0" bIns="0" rtlCol="0" anchor="t">
            <a:normAutofit/>
          </a:bodyPr>
          <a:lstStyle/>
          <a:p>
            <a:r>
              <a:rPr lang="sv-SE" sz="2000" dirty="0"/>
              <a:t>TLV beslutar </a:t>
            </a:r>
            <a:r>
              <a:rPr lang="sv-SE" sz="2000"/>
              <a:t>om höjning av takpriser den </a:t>
            </a:r>
            <a:r>
              <a:rPr lang="sv-SE" sz="2000" b="1"/>
              <a:t>11 april</a:t>
            </a:r>
            <a:r>
              <a:rPr lang="sv-SE" sz="2000"/>
              <a:t>, detta beslut expedieras till berörda företag.  </a:t>
            </a:r>
          </a:p>
          <a:p>
            <a:r>
              <a:rPr lang="sv-SE" sz="2000"/>
              <a:t>De nya fastställda takpriserna träder i kraft den 1 maj</a:t>
            </a:r>
            <a:r>
              <a:rPr lang="sv-SE" sz="2000" dirty="0"/>
              <a:t>.</a:t>
            </a:r>
            <a:endParaRPr lang="sv-SE" sz="2000">
              <a:cs typeface="Arial"/>
            </a:endParaRPr>
          </a:p>
          <a:p>
            <a:r>
              <a:rPr lang="sv-SE" sz="2000"/>
              <a:t>Företagen behöver själva, på vanligt sätt (tillsammans med övriga prisändringar), ansöka om eventuell prishöjning för sina varor i de förpackningsstorleksgrupper som fått beslut om ett högre fastställt takpris. </a:t>
            </a:r>
            <a:endParaRPr lang="sv-SE" sz="2000">
              <a:cs typeface="Arial"/>
            </a:endParaRPr>
          </a:p>
          <a:p>
            <a:pPr marL="0" indent="0">
              <a:buNone/>
            </a:pPr>
            <a:endParaRPr lang="sv-SE">
              <a:solidFill>
                <a:srgbClr val="FF0000"/>
              </a:solidFill>
              <a:cs typeface="Arial"/>
            </a:endParaRPr>
          </a:p>
          <a:p>
            <a:pPr marL="0" indent="0">
              <a:buNone/>
            </a:pPr>
            <a:r>
              <a:rPr lang="sv-SE" dirty="0"/>
              <a:t>        </a:t>
            </a:r>
            <a:endParaRPr lang="sv-SE" dirty="0">
              <a:cs typeface="Arial"/>
            </a:endParaRPr>
          </a:p>
        </p:txBody>
      </p:sp>
      <p:cxnSp>
        <p:nvCxnSpPr>
          <p:cNvPr id="5" name="Rak koppling 4">
            <a:extLst>
              <a:ext uri="{FF2B5EF4-FFF2-40B4-BE49-F238E27FC236}">
                <a16:creationId xmlns:a16="http://schemas.microsoft.com/office/drawing/2014/main" id="{3CE825F4-D802-A6C3-1A7B-3E7F9341421C}"/>
              </a:ext>
            </a:extLst>
          </p:cNvPr>
          <p:cNvCxnSpPr>
            <a:cxnSpLocks/>
          </p:cNvCxnSpPr>
          <p:nvPr/>
        </p:nvCxnSpPr>
        <p:spPr>
          <a:xfrm>
            <a:off x="803564" y="5395137"/>
            <a:ext cx="10864561" cy="756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Rektangel 7">
            <a:extLst>
              <a:ext uri="{FF2B5EF4-FFF2-40B4-BE49-F238E27FC236}">
                <a16:creationId xmlns:a16="http://schemas.microsoft.com/office/drawing/2014/main" id="{323C37E6-84C4-BED6-EE40-899E346FAD9C}"/>
              </a:ext>
            </a:extLst>
          </p:cNvPr>
          <p:cNvSpPr/>
          <p:nvPr/>
        </p:nvSpPr>
        <p:spPr>
          <a:xfrm>
            <a:off x="1136073" y="5403273"/>
            <a:ext cx="674254" cy="3437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ktangel 8">
            <a:extLst>
              <a:ext uri="{FF2B5EF4-FFF2-40B4-BE49-F238E27FC236}">
                <a16:creationId xmlns:a16="http://schemas.microsoft.com/office/drawing/2014/main" id="{ACB424CE-0F92-B0EF-769B-8DB96B8BC095}"/>
              </a:ext>
            </a:extLst>
          </p:cNvPr>
          <p:cNvSpPr/>
          <p:nvPr/>
        </p:nvSpPr>
        <p:spPr>
          <a:xfrm>
            <a:off x="2998669" y="4024711"/>
            <a:ext cx="895929" cy="419925"/>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t>Beslut</a:t>
            </a:r>
            <a:r>
              <a:rPr lang="sv-SE" sz="1200"/>
              <a:t> </a:t>
            </a:r>
          </a:p>
        </p:txBody>
      </p:sp>
      <p:sp>
        <p:nvSpPr>
          <p:cNvPr id="11" name="textruta 10">
            <a:extLst>
              <a:ext uri="{FF2B5EF4-FFF2-40B4-BE49-F238E27FC236}">
                <a16:creationId xmlns:a16="http://schemas.microsoft.com/office/drawing/2014/main" id="{9CCBEB2E-92CA-7CFB-0945-A8D4C6EF7D00}"/>
              </a:ext>
            </a:extLst>
          </p:cNvPr>
          <p:cNvSpPr txBox="1"/>
          <p:nvPr/>
        </p:nvSpPr>
        <p:spPr>
          <a:xfrm>
            <a:off x="3162550" y="5373962"/>
            <a:ext cx="556491" cy="307777"/>
          </a:xfrm>
          <a:prstGeom prst="rect">
            <a:avLst/>
          </a:prstGeom>
          <a:noFill/>
        </p:spPr>
        <p:txBody>
          <a:bodyPr wrap="square" rtlCol="0">
            <a:spAutoFit/>
          </a:bodyPr>
          <a:lstStyle/>
          <a:p>
            <a:r>
              <a:rPr lang="sv-SE" sz="1400" b="1"/>
              <a:t>11/4</a:t>
            </a:r>
          </a:p>
        </p:txBody>
      </p:sp>
      <p:sp>
        <p:nvSpPr>
          <p:cNvPr id="13" name="textruta 12">
            <a:extLst>
              <a:ext uri="{FF2B5EF4-FFF2-40B4-BE49-F238E27FC236}">
                <a16:creationId xmlns:a16="http://schemas.microsoft.com/office/drawing/2014/main" id="{FA96D273-EA3D-78D1-4811-4C3F65116B3C}"/>
              </a:ext>
            </a:extLst>
          </p:cNvPr>
          <p:cNvSpPr txBox="1"/>
          <p:nvPr/>
        </p:nvSpPr>
        <p:spPr>
          <a:xfrm>
            <a:off x="5097549" y="5365832"/>
            <a:ext cx="674254" cy="307777"/>
          </a:xfrm>
          <a:prstGeom prst="rect">
            <a:avLst/>
          </a:prstGeom>
          <a:noFill/>
        </p:spPr>
        <p:txBody>
          <a:bodyPr wrap="square" rtlCol="0">
            <a:spAutoFit/>
          </a:bodyPr>
          <a:lstStyle/>
          <a:p>
            <a:r>
              <a:rPr lang="sv-SE" sz="1400" b="1"/>
              <a:t>12/4</a:t>
            </a:r>
          </a:p>
        </p:txBody>
      </p:sp>
      <p:sp>
        <p:nvSpPr>
          <p:cNvPr id="15" name="Rektangel 14">
            <a:extLst>
              <a:ext uri="{FF2B5EF4-FFF2-40B4-BE49-F238E27FC236}">
                <a16:creationId xmlns:a16="http://schemas.microsoft.com/office/drawing/2014/main" id="{3C625ED0-805B-9E4E-A432-744755091987}"/>
              </a:ext>
            </a:extLst>
          </p:cNvPr>
          <p:cNvSpPr/>
          <p:nvPr/>
        </p:nvSpPr>
        <p:spPr>
          <a:xfrm>
            <a:off x="4369552" y="3776441"/>
            <a:ext cx="1950415" cy="716046"/>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a:t>Första dag att ansöka om prishöjning  </a:t>
            </a:r>
          </a:p>
        </p:txBody>
      </p:sp>
      <p:sp>
        <p:nvSpPr>
          <p:cNvPr id="18" name="Rektangel 17">
            <a:extLst>
              <a:ext uri="{FF2B5EF4-FFF2-40B4-BE49-F238E27FC236}">
                <a16:creationId xmlns:a16="http://schemas.microsoft.com/office/drawing/2014/main" id="{369BAE01-C832-11B4-2C13-D9877E2A3453}"/>
              </a:ext>
            </a:extLst>
          </p:cNvPr>
          <p:cNvSpPr/>
          <p:nvPr/>
        </p:nvSpPr>
        <p:spPr>
          <a:xfrm>
            <a:off x="6780744" y="3776441"/>
            <a:ext cx="1963402" cy="782048"/>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a:t>Sista dag att ansöka om prishöjning för ikraftträdande 1 juni</a:t>
            </a:r>
          </a:p>
        </p:txBody>
      </p:sp>
      <p:sp>
        <p:nvSpPr>
          <p:cNvPr id="20" name="textruta 19">
            <a:extLst>
              <a:ext uri="{FF2B5EF4-FFF2-40B4-BE49-F238E27FC236}">
                <a16:creationId xmlns:a16="http://schemas.microsoft.com/office/drawing/2014/main" id="{1D5855D9-1DE9-C448-CDA6-445DEBF0357D}"/>
              </a:ext>
            </a:extLst>
          </p:cNvPr>
          <p:cNvSpPr txBox="1"/>
          <p:nvPr/>
        </p:nvSpPr>
        <p:spPr>
          <a:xfrm>
            <a:off x="7483660" y="5373963"/>
            <a:ext cx="557570" cy="307777"/>
          </a:xfrm>
          <a:prstGeom prst="rect">
            <a:avLst/>
          </a:prstGeom>
          <a:noFill/>
        </p:spPr>
        <p:txBody>
          <a:bodyPr wrap="square" rtlCol="0">
            <a:spAutoFit/>
          </a:bodyPr>
          <a:lstStyle/>
          <a:p>
            <a:r>
              <a:rPr lang="sv-SE" sz="1400" b="1"/>
              <a:t>28/4</a:t>
            </a:r>
          </a:p>
        </p:txBody>
      </p:sp>
      <p:sp>
        <p:nvSpPr>
          <p:cNvPr id="23" name="Rektangel 22">
            <a:extLst>
              <a:ext uri="{FF2B5EF4-FFF2-40B4-BE49-F238E27FC236}">
                <a16:creationId xmlns:a16="http://schemas.microsoft.com/office/drawing/2014/main" id="{147573F0-2D07-62F3-E06C-9E7F818C672E}"/>
              </a:ext>
            </a:extLst>
          </p:cNvPr>
          <p:cNvSpPr/>
          <p:nvPr/>
        </p:nvSpPr>
        <p:spPr>
          <a:xfrm>
            <a:off x="8884902" y="3979312"/>
            <a:ext cx="1172253" cy="530762"/>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a:t>Nya takpriser träder ikraft </a:t>
            </a:r>
          </a:p>
        </p:txBody>
      </p:sp>
      <p:sp>
        <p:nvSpPr>
          <p:cNvPr id="28" name="Rektangel 27">
            <a:extLst>
              <a:ext uri="{FF2B5EF4-FFF2-40B4-BE49-F238E27FC236}">
                <a16:creationId xmlns:a16="http://schemas.microsoft.com/office/drawing/2014/main" id="{D884003A-D73F-D20E-AFE1-F581A4B67B4B}"/>
              </a:ext>
            </a:extLst>
          </p:cNvPr>
          <p:cNvSpPr/>
          <p:nvPr/>
        </p:nvSpPr>
        <p:spPr>
          <a:xfrm>
            <a:off x="10276519" y="3961724"/>
            <a:ext cx="1172253" cy="530762"/>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a:t>Prishöjningar träder ikraft </a:t>
            </a:r>
          </a:p>
        </p:txBody>
      </p:sp>
      <p:cxnSp>
        <p:nvCxnSpPr>
          <p:cNvPr id="42" name="Rak koppling 41">
            <a:extLst>
              <a:ext uri="{FF2B5EF4-FFF2-40B4-BE49-F238E27FC236}">
                <a16:creationId xmlns:a16="http://schemas.microsoft.com/office/drawing/2014/main" id="{2E3E3A7B-39BB-15CB-1CBC-D432D24D690C}"/>
              </a:ext>
            </a:extLst>
          </p:cNvPr>
          <p:cNvCxnSpPr>
            <a:cxnSpLocks/>
          </p:cNvCxnSpPr>
          <p:nvPr/>
        </p:nvCxnSpPr>
        <p:spPr>
          <a:xfrm>
            <a:off x="5344759" y="4444636"/>
            <a:ext cx="0" cy="949149"/>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ruta 42">
            <a:extLst>
              <a:ext uri="{FF2B5EF4-FFF2-40B4-BE49-F238E27FC236}">
                <a16:creationId xmlns:a16="http://schemas.microsoft.com/office/drawing/2014/main" id="{1E0CF583-49D4-F2B9-61F3-315A777CB2FF}"/>
              </a:ext>
            </a:extLst>
          </p:cNvPr>
          <p:cNvSpPr txBox="1"/>
          <p:nvPr/>
        </p:nvSpPr>
        <p:spPr>
          <a:xfrm>
            <a:off x="9251664" y="5374745"/>
            <a:ext cx="438728" cy="307777"/>
          </a:xfrm>
          <a:prstGeom prst="rect">
            <a:avLst/>
          </a:prstGeom>
          <a:noFill/>
        </p:spPr>
        <p:txBody>
          <a:bodyPr wrap="square" rtlCol="0">
            <a:spAutoFit/>
          </a:bodyPr>
          <a:lstStyle/>
          <a:p>
            <a:r>
              <a:rPr lang="sv-SE" sz="1400" b="1"/>
              <a:t>1/5</a:t>
            </a:r>
          </a:p>
        </p:txBody>
      </p:sp>
      <p:sp>
        <p:nvSpPr>
          <p:cNvPr id="44" name="textruta 43">
            <a:extLst>
              <a:ext uri="{FF2B5EF4-FFF2-40B4-BE49-F238E27FC236}">
                <a16:creationId xmlns:a16="http://schemas.microsoft.com/office/drawing/2014/main" id="{B7E49874-4B80-4751-892B-2173A4998CE9}"/>
              </a:ext>
            </a:extLst>
          </p:cNvPr>
          <p:cNvSpPr txBox="1"/>
          <p:nvPr/>
        </p:nvSpPr>
        <p:spPr>
          <a:xfrm>
            <a:off x="10626171" y="5374745"/>
            <a:ext cx="438728" cy="307777"/>
          </a:xfrm>
          <a:prstGeom prst="rect">
            <a:avLst/>
          </a:prstGeom>
          <a:noFill/>
        </p:spPr>
        <p:txBody>
          <a:bodyPr wrap="square" rtlCol="0">
            <a:spAutoFit/>
          </a:bodyPr>
          <a:lstStyle/>
          <a:p>
            <a:r>
              <a:rPr lang="sv-SE" sz="1400" b="1"/>
              <a:t>1/6</a:t>
            </a:r>
          </a:p>
        </p:txBody>
      </p:sp>
      <p:cxnSp>
        <p:nvCxnSpPr>
          <p:cNvPr id="52" name="Rak koppling 51">
            <a:extLst>
              <a:ext uri="{FF2B5EF4-FFF2-40B4-BE49-F238E27FC236}">
                <a16:creationId xmlns:a16="http://schemas.microsoft.com/office/drawing/2014/main" id="{6CF4194C-5686-FB52-4158-022905429512}"/>
              </a:ext>
            </a:extLst>
          </p:cNvPr>
          <p:cNvCxnSpPr>
            <a:cxnSpLocks/>
          </p:cNvCxnSpPr>
          <p:nvPr/>
        </p:nvCxnSpPr>
        <p:spPr>
          <a:xfrm>
            <a:off x="7762445" y="4424814"/>
            <a:ext cx="0" cy="949149"/>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Rak koppling 52">
            <a:extLst>
              <a:ext uri="{FF2B5EF4-FFF2-40B4-BE49-F238E27FC236}">
                <a16:creationId xmlns:a16="http://schemas.microsoft.com/office/drawing/2014/main" id="{8105841C-D257-D4DB-B6B6-FDD15EAD24F3}"/>
              </a:ext>
            </a:extLst>
          </p:cNvPr>
          <p:cNvCxnSpPr>
            <a:cxnSpLocks/>
          </p:cNvCxnSpPr>
          <p:nvPr/>
        </p:nvCxnSpPr>
        <p:spPr>
          <a:xfrm>
            <a:off x="9471028" y="4453549"/>
            <a:ext cx="0" cy="949149"/>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Rak koppling 53">
            <a:extLst>
              <a:ext uri="{FF2B5EF4-FFF2-40B4-BE49-F238E27FC236}">
                <a16:creationId xmlns:a16="http://schemas.microsoft.com/office/drawing/2014/main" id="{D5D78541-0579-C6D4-90BD-2BFAEBA82DAE}"/>
              </a:ext>
            </a:extLst>
          </p:cNvPr>
          <p:cNvCxnSpPr>
            <a:cxnSpLocks/>
          </p:cNvCxnSpPr>
          <p:nvPr/>
        </p:nvCxnSpPr>
        <p:spPr>
          <a:xfrm>
            <a:off x="10845535" y="4453548"/>
            <a:ext cx="0" cy="949149"/>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Rak koppling 54">
            <a:extLst>
              <a:ext uri="{FF2B5EF4-FFF2-40B4-BE49-F238E27FC236}">
                <a16:creationId xmlns:a16="http://schemas.microsoft.com/office/drawing/2014/main" id="{0CD10D69-F7BA-5993-1FDB-7618CE143984}"/>
              </a:ext>
            </a:extLst>
          </p:cNvPr>
          <p:cNvCxnSpPr>
            <a:cxnSpLocks/>
          </p:cNvCxnSpPr>
          <p:nvPr/>
        </p:nvCxnSpPr>
        <p:spPr>
          <a:xfrm>
            <a:off x="3436044" y="4424814"/>
            <a:ext cx="0" cy="949149"/>
          </a:xfrm>
          <a:prstGeom prst="line">
            <a:avLst/>
          </a:prstGeom>
        </p:spPr>
        <p:style>
          <a:lnRef idx="1">
            <a:schemeClr val="accent1"/>
          </a:lnRef>
          <a:fillRef idx="0">
            <a:schemeClr val="accent1"/>
          </a:fillRef>
          <a:effectRef idx="0">
            <a:schemeClr val="accent1"/>
          </a:effectRef>
          <a:fontRef idx="minor">
            <a:schemeClr val="tx1"/>
          </a:fontRef>
        </p:style>
      </p:cxnSp>
      <p:sp>
        <p:nvSpPr>
          <p:cNvPr id="56" name="Rektangel 55">
            <a:extLst>
              <a:ext uri="{FF2B5EF4-FFF2-40B4-BE49-F238E27FC236}">
                <a16:creationId xmlns:a16="http://schemas.microsoft.com/office/drawing/2014/main" id="{B704622F-38EB-3DC3-9C0F-880880570F05}"/>
              </a:ext>
            </a:extLst>
          </p:cNvPr>
          <p:cNvSpPr/>
          <p:nvPr/>
        </p:nvSpPr>
        <p:spPr>
          <a:xfrm>
            <a:off x="631337" y="3902027"/>
            <a:ext cx="1950415" cy="551521"/>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a:t>Sista dag att lämna synpunkter </a:t>
            </a:r>
          </a:p>
        </p:txBody>
      </p:sp>
      <p:cxnSp>
        <p:nvCxnSpPr>
          <p:cNvPr id="57" name="Rak koppling 56">
            <a:extLst>
              <a:ext uri="{FF2B5EF4-FFF2-40B4-BE49-F238E27FC236}">
                <a16:creationId xmlns:a16="http://schemas.microsoft.com/office/drawing/2014/main" id="{AA245E0F-3B22-51E1-2213-BD43D107CCAF}"/>
              </a:ext>
            </a:extLst>
          </p:cNvPr>
          <p:cNvCxnSpPr>
            <a:cxnSpLocks/>
          </p:cNvCxnSpPr>
          <p:nvPr/>
        </p:nvCxnSpPr>
        <p:spPr>
          <a:xfrm>
            <a:off x="1577970" y="4424814"/>
            <a:ext cx="0" cy="949148"/>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ruta 59">
            <a:extLst>
              <a:ext uri="{FF2B5EF4-FFF2-40B4-BE49-F238E27FC236}">
                <a16:creationId xmlns:a16="http://schemas.microsoft.com/office/drawing/2014/main" id="{AC61D609-4029-63C8-918A-8966493DF31B}"/>
              </a:ext>
            </a:extLst>
          </p:cNvPr>
          <p:cNvSpPr txBox="1"/>
          <p:nvPr/>
        </p:nvSpPr>
        <p:spPr>
          <a:xfrm>
            <a:off x="1328298" y="5373962"/>
            <a:ext cx="556491" cy="307777"/>
          </a:xfrm>
          <a:prstGeom prst="rect">
            <a:avLst/>
          </a:prstGeom>
          <a:noFill/>
        </p:spPr>
        <p:txBody>
          <a:bodyPr wrap="square" rtlCol="0">
            <a:spAutoFit/>
          </a:bodyPr>
          <a:lstStyle/>
          <a:p>
            <a:r>
              <a:rPr lang="sv-SE" sz="1400" b="1"/>
              <a:t>17/3</a:t>
            </a:r>
          </a:p>
        </p:txBody>
      </p:sp>
    </p:spTree>
    <p:extLst>
      <p:ext uri="{BB962C8B-B14F-4D97-AF65-F5344CB8AC3E}">
        <p14:creationId xmlns:p14="http://schemas.microsoft.com/office/powerpoint/2010/main" val="1492092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DA5C39-E330-29FC-6EFC-E190A748BA3C}"/>
              </a:ext>
            </a:extLst>
          </p:cNvPr>
          <p:cNvSpPr>
            <a:spLocks noGrp="1"/>
          </p:cNvSpPr>
          <p:nvPr>
            <p:ph type="title"/>
          </p:nvPr>
        </p:nvSpPr>
        <p:spPr/>
        <p:txBody>
          <a:bodyPr/>
          <a:lstStyle/>
          <a:p>
            <a:r>
              <a:rPr lang="sv-SE" sz="2800"/>
              <a:t>Fortsättning av takprisöversynen </a:t>
            </a:r>
          </a:p>
        </p:txBody>
      </p:sp>
      <p:sp>
        <p:nvSpPr>
          <p:cNvPr id="3" name="Platshållare för innehåll 2">
            <a:extLst>
              <a:ext uri="{FF2B5EF4-FFF2-40B4-BE49-F238E27FC236}">
                <a16:creationId xmlns:a16="http://schemas.microsoft.com/office/drawing/2014/main" id="{B536B7AC-49EE-7BE4-8DBE-C3CC044BF042}"/>
              </a:ext>
            </a:extLst>
          </p:cNvPr>
          <p:cNvSpPr>
            <a:spLocks noGrp="1"/>
          </p:cNvSpPr>
          <p:nvPr>
            <p:ph idx="1"/>
          </p:nvPr>
        </p:nvSpPr>
        <p:spPr/>
        <p:txBody>
          <a:bodyPr>
            <a:normAutofit/>
          </a:bodyPr>
          <a:lstStyle/>
          <a:p>
            <a:r>
              <a:rPr lang="sv-SE" sz="2000"/>
              <a:t>Utreda förutsättningarna för att höja de flytande takpriserna i vissa förpackningsstorleksgrupper.</a:t>
            </a:r>
          </a:p>
          <a:p>
            <a:endParaRPr lang="sv-SE" sz="2000"/>
          </a:p>
          <a:p>
            <a:r>
              <a:rPr lang="sv-SE" sz="2000"/>
              <a:t>Se över takprissystemet för att skapa ett mer dynamiskt och hållbart system där takpriser både kan höjas och sänkas utifrån marknadens förutsättningar. </a:t>
            </a:r>
          </a:p>
          <a:p>
            <a:endParaRPr lang="sv-SE" sz="2000"/>
          </a:p>
          <a:p>
            <a:r>
              <a:rPr lang="sv-SE" sz="2000"/>
              <a:t>Fortsatt dialog med företag och branschorganisationer.</a:t>
            </a:r>
          </a:p>
        </p:txBody>
      </p:sp>
    </p:spTree>
    <p:extLst>
      <p:ext uri="{BB962C8B-B14F-4D97-AF65-F5344CB8AC3E}">
        <p14:creationId xmlns:p14="http://schemas.microsoft.com/office/powerpoint/2010/main" val="3214023461"/>
      </p:ext>
    </p:extLst>
  </p:cSld>
  <p:clrMapOvr>
    <a:masterClrMapping/>
  </p:clrMapOvr>
</p:sld>
</file>

<file path=ppt/theme/theme1.xml><?xml version="1.0" encoding="utf-8"?>
<a:theme xmlns:a="http://schemas.openxmlformats.org/drawingml/2006/main" name="TLV - Standardlayouter">
  <a:themeElements>
    <a:clrScheme name="TLV kompletteringsfärger">
      <a:dk1>
        <a:sysClr val="windowText" lastClr="000000"/>
      </a:dk1>
      <a:lt1>
        <a:sysClr val="window" lastClr="FFFFFF"/>
      </a:lt1>
      <a:dk2>
        <a:srgbClr val="7F7F7F"/>
      </a:dk2>
      <a:lt2>
        <a:srgbClr val="F2F2F2"/>
      </a:lt2>
      <a:accent1>
        <a:srgbClr val="0087A9"/>
      </a:accent1>
      <a:accent2>
        <a:srgbClr val="00968D"/>
      </a:accent2>
      <a:accent3>
        <a:srgbClr val="882461"/>
      </a:accent3>
      <a:accent4>
        <a:srgbClr val="BC3A00"/>
      </a:accent4>
      <a:accent5>
        <a:srgbClr val="FFC000"/>
      </a:accent5>
      <a:accent6>
        <a:srgbClr val="9FC507"/>
      </a:accent6>
      <a:hlink>
        <a:srgbClr val="000000"/>
      </a:hlink>
      <a:folHlink>
        <a:srgbClr val="000000"/>
      </a:folHlink>
    </a:clrScheme>
    <a:fontScheme name="TL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3" id="{E3F64109-6973-4D0E-8684-FBE3A2A3A6B5}" vid="{FB806C45-966F-40E0-83FF-713857AC024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B0A4B913AB1E046917684C89FE91D59" ma:contentTypeVersion="4" ma:contentTypeDescription="Skapa ett nytt dokument." ma:contentTypeScope="" ma:versionID="0320129411b73185701e13fea79e499d">
  <xsd:schema xmlns:xsd="http://www.w3.org/2001/XMLSchema" xmlns:xs="http://www.w3.org/2001/XMLSchema" xmlns:p="http://schemas.microsoft.com/office/2006/metadata/properties" xmlns:ns2="98925b37-0821-4205-83b8-af0943d14469" xmlns:ns3="1416675b-6c6b-4d03-b7c9-c1a9d240bc87" targetNamespace="http://schemas.microsoft.com/office/2006/metadata/properties" ma:root="true" ma:fieldsID="683e77d2d7a62301ceb5b46c1938aad8" ns2:_="" ns3:_="">
    <xsd:import namespace="98925b37-0821-4205-83b8-af0943d14469"/>
    <xsd:import namespace="1416675b-6c6b-4d03-b7c9-c1a9d240bc8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925b37-0821-4205-83b8-af0943d144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416675b-6c6b-4d03-b7c9-c1a9d240bc87"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416675b-6c6b-4d03-b7c9-c1a9d240bc87">
      <UserInfo>
        <DisplayName>Björn Karlström</DisplayName>
        <AccountId>31</AccountId>
        <AccountType/>
      </UserInfo>
    </SharedWithUsers>
  </documentManagement>
</p:properties>
</file>

<file path=customXml/itemProps1.xml><?xml version="1.0" encoding="utf-8"?>
<ds:datastoreItem xmlns:ds="http://schemas.openxmlformats.org/officeDocument/2006/customXml" ds:itemID="{020FE113-EE4C-430E-BB2D-95316F7D712E}">
  <ds:schemaRefs>
    <ds:schemaRef ds:uri="1416675b-6c6b-4d03-b7c9-c1a9d240bc87"/>
    <ds:schemaRef ds:uri="98925b37-0821-4205-83b8-af0943d1446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D998EFF-3596-4180-AE92-EE90B202E273}">
  <ds:schemaRefs>
    <ds:schemaRef ds:uri="http://schemas.microsoft.com/sharepoint/v3/contenttype/forms"/>
  </ds:schemaRefs>
</ds:datastoreItem>
</file>

<file path=customXml/itemProps3.xml><?xml version="1.0" encoding="utf-8"?>
<ds:datastoreItem xmlns:ds="http://schemas.openxmlformats.org/officeDocument/2006/customXml" ds:itemID="{0BB6FF5C-29A0-43CE-8206-C49164172C0D}">
  <ds:schemaRefs>
    <ds:schemaRef ds:uri="98925b37-0821-4205-83b8-af0943d14469"/>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1416675b-6c6b-4d03-b7c9-c1a9d240bc87"/>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46</TotalTime>
  <Words>694</Words>
  <Application>Microsoft Office PowerPoint</Application>
  <PresentationFormat>Bredbild</PresentationFormat>
  <Paragraphs>88</Paragraphs>
  <Slides>10</Slides>
  <Notes>2</Notes>
  <HiddenSlides>0</HiddenSlides>
  <MMClips>0</MMClips>
  <ScaleCrop>false</ScaleCrop>
  <HeadingPairs>
    <vt:vector size="4" baseType="variant">
      <vt:variant>
        <vt:lpstr>Tema</vt:lpstr>
      </vt:variant>
      <vt:variant>
        <vt:i4>1</vt:i4>
      </vt:variant>
      <vt:variant>
        <vt:lpstr>Bildrubriker</vt:lpstr>
      </vt:variant>
      <vt:variant>
        <vt:i4>10</vt:i4>
      </vt:variant>
    </vt:vector>
  </HeadingPairs>
  <TitlesOfParts>
    <vt:vector size="11" baseType="lpstr">
      <vt:lpstr>TLV - Standardlayouter</vt:lpstr>
      <vt:lpstr>Informationsmöte takprishöjning</vt:lpstr>
      <vt:lpstr>Dagens möte</vt:lpstr>
      <vt:lpstr>Dagens system för takpriser</vt:lpstr>
      <vt:lpstr>TLV:s takprisöversyn </vt:lpstr>
      <vt:lpstr>Kriterier för att en grupp ska få takhöjning</vt:lpstr>
      <vt:lpstr>Höjningsnivåer</vt:lpstr>
      <vt:lpstr>Förtydligande</vt:lpstr>
      <vt:lpstr>Beslut och ikraftträdande </vt:lpstr>
      <vt:lpstr>Fortsättning av takprisöversynen </vt:lpstr>
      <vt:lpstr>Tack för att ni lyssnade! </vt:lpstr>
    </vt:vector>
  </TitlesOfParts>
  <LinksUpToDate>false</LinksUpToDate>
  <SharedDoc>false</SharedDoc>
  <HyperlinksChanged>false</HyperlinksChanged>
  <AppVersion>16.0000</AppVersion>
</Properties>
</file>

<file path=docProps/app0.xml><?xml version="1.0" encoding="utf-8"?>
<Properties xmlns="http://schemas.openxmlformats.org/officeDocument/2006/extended-properties" xmlns:vt="http://schemas.openxmlformats.org/officeDocument/2006/docPropsVTypes">
  <Template>TLV</Template>
  <TotalTime>0</TotalTime>
  <Words>6</Words>
  <Application>Microsoft Office PowerPoint</Application>
  <PresentationFormat>Bredbild</PresentationFormat>
  <Paragraphs>1</Paragraphs>
  <Slides>2</Slides>
  <Notes>0</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2</vt:i4>
      </vt:variant>
    </vt:vector>
  </HeadingPairs>
  <TitlesOfParts>
    <vt:vector size="4" baseType="lpstr">
      <vt:lpstr>Arial</vt:lpstr>
      <vt:lpstr>TLV - Standardlayouter</vt:lpstr>
      <vt:lpstr>Klicka för att lägga till rubrik</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Antiobiotika - Analysöversikt</dc:title>
  <dc:creator>David Sjöberg</dc:creator>
  <cp:keywords/>
  <cp:lastModifiedBy>Frida Olanders</cp:lastModifiedBy>
  <cp:revision>3</cp:revision>
  <dcterms:created xsi:type="dcterms:W3CDTF">2021-12-20T16:46:45Z</dcterms:created>
  <dcterms:modified xsi:type="dcterms:W3CDTF">2023-03-17T13:38:47Z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utput">
    <vt:lpwstr/>
  </property>
  <property fmtid="{D5CDD505-2E9C-101B-9397-08002B2CF9AE}" pid="3" name="ContentTypeId">
    <vt:lpwstr>0x010100FB0A4B913AB1E046917684C89FE91D59</vt:lpwstr>
  </property>
</Properties>
</file>