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456" r:id="rId2"/>
    <p:sldId id="2146847486" r:id="rId3"/>
    <p:sldId id="2146847443" r:id="rId4"/>
    <p:sldId id="2146847436" r:id="rId5"/>
    <p:sldId id="461" r:id="rId6"/>
    <p:sldId id="266" r:id="rId7"/>
    <p:sldId id="462" r:id="rId8"/>
    <p:sldId id="2146847446" r:id="rId9"/>
    <p:sldId id="2146847434" r:id="rId10"/>
    <p:sldId id="2147483646" r:id="rId11"/>
    <p:sldId id="256" r:id="rId12"/>
    <p:sldId id="2146847438" r:id="rId13"/>
    <p:sldId id="2147483643" r:id="rId14"/>
    <p:sldId id="2147483647" r:id="rId15"/>
    <p:sldId id="262" r:id="rId16"/>
    <p:sldId id="263" r:id="rId17"/>
    <p:sldId id="267" r:id="rId18"/>
    <p:sldId id="265" r:id="rId19"/>
    <p:sldId id="268" r:id="rId20"/>
    <p:sldId id="264" r:id="rId21"/>
    <p:sldId id="261" r:id="rId22"/>
    <p:sldId id="2147483642" r:id="rId23"/>
    <p:sldId id="257" r:id="rId24"/>
    <p:sldId id="2147483625" r:id="rId25"/>
    <p:sldId id="2147476205" r:id="rId26"/>
    <p:sldId id="258" r:id="rId27"/>
    <p:sldId id="260" r:id="rId28"/>
    <p:sldId id="2147483641" r:id="rId29"/>
    <p:sldId id="259" r:id="rId30"/>
    <p:sldId id="2146847437" r:id="rId31"/>
    <p:sldId id="460" r:id="rId3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örfattare" initials="E"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DD7F8"/>
    <a:srgbClr val="CBD9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25EEAC-2FAA-428D-AA4D-699B1C7BA66D}" v="5" dt="2026-09-02T12:16:56.04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010" autoAdjust="0"/>
  </p:normalViewPr>
  <p:slideViewPr>
    <p:cSldViewPr snapToGrid="0">
      <p:cViewPr varScale="1">
        <p:scale>
          <a:sx n="68" d="100"/>
          <a:sy n="68" d="100"/>
        </p:scale>
        <p:origin x="592"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F928F9-465B-42DA-9BC0-65DEF70CC293}" type="doc">
      <dgm:prSet loTypeId="urn:microsoft.com/office/officeart/2005/8/layout/vList3" loCatId="list" qsTypeId="urn:microsoft.com/office/officeart/2005/8/quickstyle/simple1#1" qsCatId="simple" csTypeId="urn:microsoft.com/office/officeart/2005/8/colors/accent1_2#1" csCatId="accent1" phldr="1"/>
      <dgm:spPr/>
      <dgm:t>
        <a:bodyPr/>
        <a:lstStyle/>
        <a:p>
          <a:endParaRPr lang="sv-SE"/>
        </a:p>
      </dgm:t>
    </dgm:pt>
    <dgm:pt modelId="{DA598A1A-43E9-4A8D-B30C-B460C85561E4}">
      <dgm:prSet phldrT="[Text]" phldr="0">
        <dgm:style>
          <a:lnRef idx="1">
            <a:schemeClr val="accent1"/>
          </a:lnRef>
          <a:fillRef idx="2">
            <a:schemeClr val="accent1"/>
          </a:fillRef>
          <a:effectRef idx="1">
            <a:schemeClr val="accent1"/>
          </a:effectRef>
          <a:fontRef idx="minor">
            <a:schemeClr val="dk1"/>
          </a:fontRef>
        </dgm:style>
      </dgm:prSet>
      <dgm:spPr>
        <a:solidFill>
          <a:srgbClr val="CBD9E2"/>
        </a:solidFill>
        <a:ln>
          <a:noFill/>
        </a:ln>
      </dgm:spPr>
      <dgm:t>
        <a:bodyPr/>
        <a:lstStyle/>
        <a:p>
          <a:pPr algn="l"/>
          <a:r>
            <a:rPr lang="sv-SE"/>
            <a:t>Bakgrund</a:t>
          </a:r>
        </a:p>
      </dgm:t>
    </dgm:pt>
    <dgm:pt modelId="{DA3D5510-5C51-433C-A234-35A03B914B98}" type="parTrans" cxnId="{732E0519-B2B8-46B7-A978-C145E931A462}">
      <dgm:prSet/>
      <dgm:spPr/>
      <dgm:t>
        <a:bodyPr/>
        <a:lstStyle/>
        <a:p>
          <a:endParaRPr lang="sv-SE"/>
        </a:p>
      </dgm:t>
    </dgm:pt>
    <dgm:pt modelId="{8B3D2614-7C2C-4487-B180-514088125C60}" type="sibTrans" cxnId="{732E0519-B2B8-46B7-A978-C145E931A462}">
      <dgm:prSet/>
      <dgm:spPr/>
      <dgm:t>
        <a:bodyPr/>
        <a:lstStyle/>
        <a:p>
          <a:endParaRPr lang="sv-SE"/>
        </a:p>
      </dgm:t>
    </dgm:pt>
    <dgm:pt modelId="{CACC3919-909A-477A-B317-160D47B1D28F}">
      <dgm:prSet phldrT="[Text]" phldr="0">
        <dgm:style>
          <a:lnRef idx="1">
            <a:schemeClr val="accent1"/>
          </a:lnRef>
          <a:fillRef idx="2">
            <a:schemeClr val="accent1"/>
          </a:fillRef>
          <a:effectRef idx="1">
            <a:schemeClr val="accent1"/>
          </a:effectRef>
          <a:fontRef idx="minor">
            <a:schemeClr val="dk1"/>
          </a:fontRef>
        </dgm:style>
      </dgm:prSet>
      <dgm:spPr>
        <a:solidFill>
          <a:srgbClr val="CBD9E2"/>
        </a:solidFill>
        <a:ln>
          <a:noFill/>
        </a:ln>
      </dgm:spPr>
      <dgm:t>
        <a:bodyPr/>
        <a:lstStyle/>
        <a:p>
          <a:pPr algn="l"/>
          <a:r>
            <a:rPr lang="sv-SE"/>
            <a:t>Allmänna riktlinjer för subvention och prissättning av läkemedel: innehåll och några ändringar efter remiss</a:t>
          </a:r>
        </a:p>
      </dgm:t>
    </dgm:pt>
    <dgm:pt modelId="{9DC8F424-EB13-4F28-A7F8-803ECB40FA12}" type="parTrans" cxnId="{E79D3852-F7A3-401F-A363-C16D8B192DEC}">
      <dgm:prSet/>
      <dgm:spPr/>
      <dgm:t>
        <a:bodyPr/>
        <a:lstStyle/>
        <a:p>
          <a:endParaRPr lang="sv-SE"/>
        </a:p>
      </dgm:t>
    </dgm:pt>
    <dgm:pt modelId="{C0FB8DCA-4409-44D4-BB8D-EFF3D252807B}" type="sibTrans" cxnId="{E79D3852-F7A3-401F-A363-C16D8B192DEC}">
      <dgm:prSet/>
      <dgm:spPr/>
      <dgm:t>
        <a:bodyPr/>
        <a:lstStyle/>
        <a:p>
          <a:endParaRPr lang="sv-SE"/>
        </a:p>
      </dgm:t>
    </dgm:pt>
    <dgm:pt modelId="{AD5DADB8-4D5E-4AE9-8378-A8A25E313539}">
      <dgm:prSet phldrT="[Text]" phldr="0">
        <dgm:style>
          <a:lnRef idx="1">
            <a:schemeClr val="accent1"/>
          </a:lnRef>
          <a:fillRef idx="2">
            <a:schemeClr val="accent1"/>
          </a:fillRef>
          <a:effectRef idx="1">
            <a:schemeClr val="accent1"/>
          </a:effectRef>
          <a:fontRef idx="minor">
            <a:schemeClr val="dk1"/>
          </a:fontRef>
        </dgm:style>
      </dgm:prSet>
      <dgm:spPr>
        <a:solidFill>
          <a:srgbClr val="CBD9E2"/>
        </a:solidFill>
        <a:ln>
          <a:noFill/>
        </a:ln>
      </dgm:spPr>
      <dgm:t>
        <a:bodyPr/>
        <a:lstStyle/>
        <a:p>
          <a:pPr algn="l"/>
          <a:r>
            <a:rPr lang="sv-SE"/>
            <a:t>Vad sker nu? </a:t>
          </a:r>
        </a:p>
      </dgm:t>
    </dgm:pt>
    <dgm:pt modelId="{69EE4C46-9E53-4E5A-8AE3-CC146E42002B}" type="parTrans" cxnId="{49698ED7-F578-4A33-82B4-D00B26938F08}">
      <dgm:prSet/>
      <dgm:spPr/>
      <dgm:t>
        <a:bodyPr/>
        <a:lstStyle/>
        <a:p>
          <a:endParaRPr lang="sv-SE"/>
        </a:p>
      </dgm:t>
    </dgm:pt>
    <dgm:pt modelId="{B7880982-33A0-4921-B440-921678F3C5B0}" type="sibTrans" cxnId="{49698ED7-F578-4A33-82B4-D00B26938F08}">
      <dgm:prSet/>
      <dgm:spPr/>
      <dgm:t>
        <a:bodyPr/>
        <a:lstStyle/>
        <a:p>
          <a:endParaRPr lang="sv-SE"/>
        </a:p>
      </dgm:t>
    </dgm:pt>
    <dgm:pt modelId="{3B819195-0F29-43F0-B60A-B5BB6195F7D2}">
      <dgm:prSet phldrT="[Text]" phldr="0">
        <dgm:style>
          <a:lnRef idx="1">
            <a:schemeClr val="accent1"/>
          </a:lnRef>
          <a:fillRef idx="2">
            <a:schemeClr val="accent1"/>
          </a:fillRef>
          <a:effectRef idx="1">
            <a:schemeClr val="accent1"/>
          </a:effectRef>
          <a:fontRef idx="minor">
            <a:schemeClr val="dk1"/>
          </a:fontRef>
        </dgm:style>
      </dgm:prSet>
      <dgm:spPr>
        <a:solidFill>
          <a:srgbClr val="CBD9E2"/>
        </a:solidFill>
        <a:ln>
          <a:noFill/>
        </a:ln>
      </dgm:spPr>
      <dgm:t>
        <a:bodyPr/>
        <a:lstStyle/>
        <a:p>
          <a:pPr algn="l"/>
          <a:r>
            <a:rPr lang="sv-SE"/>
            <a:t>Frågor i chatten vid tid över</a:t>
          </a:r>
        </a:p>
      </dgm:t>
    </dgm:pt>
    <dgm:pt modelId="{64E10A89-A9E6-43AD-8467-263CC765E8D2}" type="parTrans" cxnId="{B8C7E13A-63FF-418B-861A-7E5FB3295E99}">
      <dgm:prSet/>
      <dgm:spPr/>
      <dgm:t>
        <a:bodyPr/>
        <a:lstStyle/>
        <a:p>
          <a:endParaRPr lang="sv-SE"/>
        </a:p>
      </dgm:t>
    </dgm:pt>
    <dgm:pt modelId="{27D7EB7B-123E-45AA-9E77-35F45A332A9D}" type="sibTrans" cxnId="{B8C7E13A-63FF-418B-861A-7E5FB3295E99}">
      <dgm:prSet/>
      <dgm:spPr/>
      <dgm:t>
        <a:bodyPr/>
        <a:lstStyle/>
        <a:p>
          <a:endParaRPr lang="sv-SE"/>
        </a:p>
      </dgm:t>
    </dgm:pt>
    <dgm:pt modelId="{18C609E5-1154-4D7B-9A8A-69011E8E9DBD}">
      <dgm:prSet phldrT="[Text]" phldr="0">
        <dgm:style>
          <a:lnRef idx="1">
            <a:schemeClr val="accent1"/>
          </a:lnRef>
          <a:fillRef idx="2">
            <a:schemeClr val="accent1"/>
          </a:fillRef>
          <a:effectRef idx="1">
            <a:schemeClr val="accent1"/>
          </a:effectRef>
          <a:fontRef idx="minor">
            <a:schemeClr val="dk1"/>
          </a:fontRef>
        </dgm:style>
      </dgm:prSet>
      <dgm:spPr>
        <a:solidFill>
          <a:srgbClr val="CBD9E2"/>
        </a:solidFill>
        <a:ln>
          <a:noFill/>
        </a:ln>
      </dgm:spPr>
      <dgm:t>
        <a:bodyPr/>
        <a:lstStyle/>
        <a:p>
          <a:pPr algn="l"/>
          <a:r>
            <a:rPr lang="sv-SE"/>
            <a:t>Nya ansökningsföreskrifter och förändringar jämfört med nuvarande regelverk</a:t>
          </a:r>
        </a:p>
      </dgm:t>
    </dgm:pt>
    <dgm:pt modelId="{A6EF7FE9-C69B-406C-800A-B82CA952ADD8}" type="parTrans" cxnId="{80E6A026-5C90-4FDC-8684-C4543B8BAA3B}">
      <dgm:prSet/>
      <dgm:spPr/>
      <dgm:t>
        <a:bodyPr/>
        <a:lstStyle/>
        <a:p>
          <a:endParaRPr lang="sv-SE"/>
        </a:p>
      </dgm:t>
    </dgm:pt>
    <dgm:pt modelId="{BD3A788E-0DB1-4502-82A1-D5652C20474A}" type="sibTrans" cxnId="{80E6A026-5C90-4FDC-8684-C4543B8BAA3B}">
      <dgm:prSet/>
      <dgm:spPr/>
      <dgm:t>
        <a:bodyPr/>
        <a:lstStyle/>
        <a:p>
          <a:endParaRPr lang="sv-SE"/>
        </a:p>
      </dgm:t>
    </dgm:pt>
    <dgm:pt modelId="{9AD816F5-0A28-41DD-86ED-669ED3192FF4}">
      <dgm:prSet phldrT="[Text]" phldr="0">
        <dgm:style>
          <a:lnRef idx="1">
            <a:schemeClr val="accent1"/>
          </a:lnRef>
          <a:fillRef idx="2">
            <a:schemeClr val="accent1"/>
          </a:fillRef>
          <a:effectRef idx="1">
            <a:schemeClr val="accent1"/>
          </a:effectRef>
          <a:fontRef idx="minor">
            <a:schemeClr val="dk1"/>
          </a:fontRef>
        </dgm:style>
      </dgm:prSet>
      <dgm:spPr>
        <a:solidFill>
          <a:srgbClr val="CBD9E2"/>
        </a:solidFill>
        <a:ln>
          <a:noFill/>
        </a:ln>
      </dgm:spPr>
      <dgm:t>
        <a:bodyPr/>
        <a:lstStyle/>
        <a:p>
          <a:pPr algn="l"/>
          <a:r>
            <a:rPr lang="sv-SE"/>
            <a:t>Uppdaterad Handbok för företag vid ansökan om subvention och pris: om prishöjningar och mall för hälsoekonomisk analys   </a:t>
          </a:r>
        </a:p>
      </dgm:t>
    </dgm:pt>
    <dgm:pt modelId="{5336C645-673B-489D-8579-619833CD5489}" type="parTrans" cxnId="{56FC3CCA-54E7-4396-8A38-7783E7F9C51B}">
      <dgm:prSet/>
      <dgm:spPr/>
      <dgm:t>
        <a:bodyPr/>
        <a:lstStyle/>
        <a:p>
          <a:endParaRPr lang="sv-SE"/>
        </a:p>
      </dgm:t>
    </dgm:pt>
    <dgm:pt modelId="{C00139FB-286F-484B-9E71-89A40F4A2753}" type="sibTrans" cxnId="{56FC3CCA-54E7-4396-8A38-7783E7F9C51B}">
      <dgm:prSet/>
      <dgm:spPr/>
      <dgm:t>
        <a:bodyPr/>
        <a:lstStyle/>
        <a:p>
          <a:endParaRPr lang="sv-SE"/>
        </a:p>
      </dgm:t>
    </dgm:pt>
    <dgm:pt modelId="{6E2852CA-5B39-441B-AF39-F8AA58427FFF}" type="pres">
      <dgm:prSet presAssocID="{DBF928F9-465B-42DA-9BC0-65DEF70CC293}" presName="linearFlow" presStyleCnt="0">
        <dgm:presLayoutVars>
          <dgm:dir/>
          <dgm:resizeHandles val="exact"/>
        </dgm:presLayoutVars>
      </dgm:prSet>
      <dgm:spPr/>
    </dgm:pt>
    <dgm:pt modelId="{A6FC51D4-408B-499A-AE80-F88F0F6EEA45}" type="pres">
      <dgm:prSet presAssocID="{DA598A1A-43E9-4A8D-B30C-B460C85561E4}" presName="composite" presStyleCnt="0"/>
      <dgm:spPr/>
    </dgm:pt>
    <dgm:pt modelId="{F0FB1FE6-D0D0-4B1F-B7D7-F36907A06434}" type="pres">
      <dgm:prSet presAssocID="{DA598A1A-43E9-4A8D-B30C-B460C85561E4}" presName="imgShp" presStyleLbl="fgImgPlace1" presStyleIdx="0" presStyleCnt="6" custLinFactNeighborX="-13141" custLinFactNeighborY="-8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Märke 1 med hel fyllning"/>
        </a:ext>
      </dgm:extLst>
    </dgm:pt>
    <dgm:pt modelId="{E0A250F9-2C8D-440F-ABAB-4D5B24E0D441}" type="pres">
      <dgm:prSet presAssocID="{DA598A1A-43E9-4A8D-B30C-B460C85561E4}" presName="txShp" presStyleLbl="node1" presStyleIdx="0" presStyleCnt="6">
        <dgm:presLayoutVars>
          <dgm:bulletEnabled val="1"/>
        </dgm:presLayoutVars>
      </dgm:prSet>
      <dgm:spPr/>
    </dgm:pt>
    <dgm:pt modelId="{F8DB968C-C865-4592-8D7C-FBAB9F1CD586}" type="pres">
      <dgm:prSet presAssocID="{8B3D2614-7C2C-4487-B180-514088125C60}" presName="spacing" presStyleCnt="0"/>
      <dgm:spPr/>
    </dgm:pt>
    <dgm:pt modelId="{913FE7E3-DB0E-4C73-ACE8-C8190FD673A5}" type="pres">
      <dgm:prSet presAssocID="{18C609E5-1154-4D7B-9A8A-69011E8E9DBD}" presName="composite" presStyleCnt="0"/>
      <dgm:spPr/>
    </dgm:pt>
    <dgm:pt modelId="{9EAF98C7-F860-4D00-A665-FD0BAE89B8C6}" type="pres">
      <dgm:prSet presAssocID="{18C609E5-1154-4D7B-9A8A-69011E8E9DBD}" presName="imgShp" presStyleLbl="fgImgPlace1" presStyleIdx="1" presStyleCnt="6" custLinFactNeighborX="-19651" custLinFactNeighborY="-971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ricka med hel fyllning"/>
        </a:ext>
      </dgm:extLst>
    </dgm:pt>
    <dgm:pt modelId="{52B2A45C-D7F5-4E30-8873-9311F7A309C7}" type="pres">
      <dgm:prSet presAssocID="{18C609E5-1154-4D7B-9A8A-69011E8E9DBD}" presName="txShp" presStyleLbl="node1" presStyleIdx="1" presStyleCnt="6">
        <dgm:presLayoutVars>
          <dgm:bulletEnabled val="1"/>
        </dgm:presLayoutVars>
      </dgm:prSet>
      <dgm:spPr/>
    </dgm:pt>
    <dgm:pt modelId="{16273F1D-2F62-4812-9B56-C3D35943FD69}" type="pres">
      <dgm:prSet presAssocID="{BD3A788E-0DB1-4502-82A1-D5652C20474A}" presName="spacing" presStyleCnt="0"/>
      <dgm:spPr/>
    </dgm:pt>
    <dgm:pt modelId="{46CB2521-5483-4196-9C35-EDB1DF9A7673}" type="pres">
      <dgm:prSet presAssocID="{CACC3919-909A-477A-B317-160D47B1D28F}" presName="composite" presStyleCnt="0"/>
      <dgm:spPr/>
    </dgm:pt>
    <dgm:pt modelId="{EE64ADA5-B2A7-4C6E-A5A1-A1041A9F99F2}" type="pres">
      <dgm:prSet presAssocID="{CACC3919-909A-477A-B317-160D47B1D28F}" presName="imgShp" presStyleLbl="fgImgPlace1" presStyleIdx="2" presStyleCnt="6" custLinFactNeighborX="-13330"/>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Märke 3 med hel fyllning"/>
        </a:ext>
      </dgm:extLst>
    </dgm:pt>
    <dgm:pt modelId="{70C6C2B2-F4A1-4A3E-B83B-5E06B58B5F82}" type="pres">
      <dgm:prSet presAssocID="{CACC3919-909A-477A-B317-160D47B1D28F}" presName="txShp" presStyleLbl="node1" presStyleIdx="2" presStyleCnt="6">
        <dgm:presLayoutVars>
          <dgm:bulletEnabled val="1"/>
        </dgm:presLayoutVars>
      </dgm:prSet>
      <dgm:spPr/>
    </dgm:pt>
    <dgm:pt modelId="{D1CD0BF6-38AF-41A7-A41C-9C7DD3222D68}" type="pres">
      <dgm:prSet presAssocID="{C0FB8DCA-4409-44D4-BB8D-EFF3D252807B}" presName="spacing" presStyleCnt="0"/>
      <dgm:spPr/>
    </dgm:pt>
    <dgm:pt modelId="{C1949429-C4DB-4D07-9108-5F3F4440EC98}" type="pres">
      <dgm:prSet presAssocID="{9AD816F5-0A28-41DD-86ED-669ED3192FF4}" presName="composite" presStyleCnt="0"/>
      <dgm:spPr/>
    </dgm:pt>
    <dgm:pt modelId="{91B00CBA-1AB5-4E12-8B88-00B9425ADA53}" type="pres">
      <dgm:prSet presAssocID="{9AD816F5-0A28-41DD-86ED-669ED3192FF4}" presName="imgShp" presStyleLbl="fgImgPlace1" presStyleIdx="3" presStyleCnt="6" custLinFactNeighborX="-9745" custLinFactNeighborY="1566"/>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ärke 4 med hel fyllning"/>
        </a:ext>
      </dgm:extLst>
    </dgm:pt>
    <dgm:pt modelId="{ED3C9C24-8374-44C8-87A5-BBCFDD601B4D}" type="pres">
      <dgm:prSet presAssocID="{9AD816F5-0A28-41DD-86ED-669ED3192FF4}" presName="txShp" presStyleLbl="node1" presStyleIdx="3" presStyleCnt="6">
        <dgm:presLayoutVars>
          <dgm:bulletEnabled val="1"/>
        </dgm:presLayoutVars>
      </dgm:prSet>
      <dgm:spPr/>
    </dgm:pt>
    <dgm:pt modelId="{D1A4A3E0-FCF8-4B0F-858C-431336E87080}" type="pres">
      <dgm:prSet presAssocID="{C00139FB-286F-484B-9E71-89A40F4A2753}" presName="spacing" presStyleCnt="0"/>
      <dgm:spPr/>
    </dgm:pt>
    <dgm:pt modelId="{F2A8A914-C58F-4065-9EED-F99E05FFC320}" type="pres">
      <dgm:prSet presAssocID="{AD5DADB8-4D5E-4AE9-8378-A8A25E313539}" presName="composite" presStyleCnt="0"/>
      <dgm:spPr/>
    </dgm:pt>
    <dgm:pt modelId="{051736C0-195A-4563-9253-19EF7B71811B}" type="pres">
      <dgm:prSet presAssocID="{AD5DADB8-4D5E-4AE9-8378-A8A25E313539}" presName="imgShp" presStyleLbl="fgImgPlace1" presStyleIdx="4" presStyleCnt="6" custLinFactNeighborX="-13326"/>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Märke 5 med hel fyllning"/>
        </a:ext>
      </dgm:extLst>
    </dgm:pt>
    <dgm:pt modelId="{91ADF868-D7D3-4189-8F35-3A4EFC48291F}" type="pres">
      <dgm:prSet presAssocID="{AD5DADB8-4D5E-4AE9-8378-A8A25E313539}" presName="txShp" presStyleLbl="node1" presStyleIdx="4" presStyleCnt="6">
        <dgm:presLayoutVars>
          <dgm:bulletEnabled val="1"/>
        </dgm:presLayoutVars>
      </dgm:prSet>
      <dgm:spPr/>
    </dgm:pt>
    <dgm:pt modelId="{A0CCB321-187D-427E-A3E3-51A8487A5F64}" type="pres">
      <dgm:prSet presAssocID="{B7880982-33A0-4921-B440-921678F3C5B0}" presName="spacing" presStyleCnt="0"/>
      <dgm:spPr/>
    </dgm:pt>
    <dgm:pt modelId="{578001D8-B8AA-42DC-9B05-89511186ACE3}" type="pres">
      <dgm:prSet presAssocID="{3B819195-0F29-43F0-B60A-B5BB6195F7D2}" presName="composite" presStyleCnt="0"/>
      <dgm:spPr/>
    </dgm:pt>
    <dgm:pt modelId="{34C24494-C68F-4D00-A0F6-F9218F67A6D8}" type="pres">
      <dgm:prSet presAssocID="{3B819195-0F29-43F0-B60A-B5BB6195F7D2}" presName="imgShp" presStyleLbl="fgImgPlace1" presStyleIdx="5" presStyleCnt="6" custLinFactNeighborX="-13424"/>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ärke 6 med hel fyllning"/>
        </a:ext>
      </dgm:extLst>
    </dgm:pt>
    <dgm:pt modelId="{05DE6601-F130-439B-A029-7493F8A4EF8E}" type="pres">
      <dgm:prSet presAssocID="{3B819195-0F29-43F0-B60A-B5BB6195F7D2}" presName="txShp" presStyleLbl="node1" presStyleIdx="5" presStyleCnt="6">
        <dgm:presLayoutVars>
          <dgm:bulletEnabled val="1"/>
        </dgm:presLayoutVars>
      </dgm:prSet>
      <dgm:spPr/>
    </dgm:pt>
  </dgm:ptLst>
  <dgm:cxnLst>
    <dgm:cxn modelId="{732E0519-B2B8-46B7-A978-C145E931A462}" srcId="{DBF928F9-465B-42DA-9BC0-65DEF70CC293}" destId="{DA598A1A-43E9-4A8D-B30C-B460C85561E4}" srcOrd="0" destOrd="0" parTransId="{DA3D5510-5C51-433C-A234-35A03B914B98}" sibTransId="{8B3D2614-7C2C-4487-B180-514088125C60}"/>
    <dgm:cxn modelId="{80E6A026-5C90-4FDC-8684-C4543B8BAA3B}" srcId="{DBF928F9-465B-42DA-9BC0-65DEF70CC293}" destId="{18C609E5-1154-4D7B-9A8A-69011E8E9DBD}" srcOrd="1" destOrd="0" parTransId="{A6EF7FE9-C69B-406C-800A-B82CA952ADD8}" sibTransId="{BD3A788E-0DB1-4502-82A1-D5652C20474A}"/>
    <dgm:cxn modelId="{B8C7E13A-63FF-418B-861A-7E5FB3295E99}" srcId="{DBF928F9-465B-42DA-9BC0-65DEF70CC293}" destId="{3B819195-0F29-43F0-B60A-B5BB6195F7D2}" srcOrd="5" destOrd="0" parTransId="{64E10A89-A9E6-43AD-8467-263CC765E8D2}" sibTransId="{27D7EB7B-123E-45AA-9E77-35F45A332A9D}"/>
    <dgm:cxn modelId="{69CB6C3F-10CB-4456-8BB5-9C60A32DE6AC}" type="presOf" srcId="{DBF928F9-465B-42DA-9BC0-65DEF70CC293}" destId="{6E2852CA-5B39-441B-AF39-F8AA58427FFF}" srcOrd="0" destOrd="0" presId="urn:microsoft.com/office/officeart/2005/8/layout/vList3"/>
    <dgm:cxn modelId="{E79D3852-F7A3-401F-A363-C16D8B192DEC}" srcId="{DBF928F9-465B-42DA-9BC0-65DEF70CC293}" destId="{CACC3919-909A-477A-B317-160D47B1D28F}" srcOrd="2" destOrd="0" parTransId="{9DC8F424-EB13-4F28-A7F8-803ECB40FA12}" sibTransId="{C0FB8DCA-4409-44D4-BB8D-EFF3D252807B}"/>
    <dgm:cxn modelId="{D52C1678-1CDD-4635-94AB-C97F680CE617}" type="presOf" srcId="{9AD816F5-0A28-41DD-86ED-669ED3192FF4}" destId="{ED3C9C24-8374-44C8-87A5-BBCFDD601B4D}" srcOrd="0" destOrd="0" presId="urn:microsoft.com/office/officeart/2005/8/layout/vList3"/>
    <dgm:cxn modelId="{D476CE8C-1C14-49CA-AC67-E87E90F65BCA}" type="presOf" srcId="{CACC3919-909A-477A-B317-160D47B1D28F}" destId="{70C6C2B2-F4A1-4A3E-B83B-5E06B58B5F82}" srcOrd="0" destOrd="0" presId="urn:microsoft.com/office/officeart/2005/8/layout/vList3"/>
    <dgm:cxn modelId="{59ED868E-F388-464E-BD55-7A4539656BC4}" type="presOf" srcId="{3B819195-0F29-43F0-B60A-B5BB6195F7D2}" destId="{05DE6601-F130-439B-A029-7493F8A4EF8E}" srcOrd="0" destOrd="0" presId="urn:microsoft.com/office/officeart/2005/8/layout/vList3"/>
    <dgm:cxn modelId="{79A697BC-ED60-4455-9376-6B71F25C0B52}" type="presOf" srcId="{18C609E5-1154-4D7B-9A8A-69011E8E9DBD}" destId="{52B2A45C-D7F5-4E30-8873-9311F7A309C7}" srcOrd="0" destOrd="0" presId="urn:microsoft.com/office/officeart/2005/8/layout/vList3"/>
    <dgm:cxn modelId="{56FC3CCA-54E7-4396-8A38-7783E7F9C51B}" srcId="{DBF928F9-465B-42DA-9BC0-65DEF70CC293}" destId="{9AD816F5-0A28-41DD-86ED-669ED3192FF4}" srcOrd="3" destOrd="0" parTransId="{5336C645-673B-489D-8579-619833CD5489}" sibTransId="{C00139FB-286F-484B-9E71-89A40F4A2753}"/>
    <dgm:cxn modelId="{ED00C6D3-DB32-42FB-8732-84EB7C815314}" type="presOf" srcId="{DA598A1A-43E9-4A8D-B30C-B460C85561E4}" destId="{E0A250F9-2C8D-440F-ABAB-4D5B24E0D441}" srcOrd="0" destOrd="0" presId="urn:microsoft.com/office/officeart/2005/8/layout/vList3"/>
    <dgm:cxn modelId="{49698ED7-F578-4A33-82B4-D00B26938F08}" srcId="{DBF928F9-465B-42DA-9BC0-65DEF70CC293}" destId="{AD5DADB8-4D5E-4AE9-8378-A8A25E313539}" srcOrd="4" destOrd="0" parTransId="{69EE4C46-9E53-4E5A-8AE3-CC146E42002B}" sibTransId="{B7880982-33A0-4921-B440-921678F3C5B0}"/>
    <dgm:cxn modelId="{C2ED2CE7-46A3-4DB3-83EB-5B6423BBE153}" type="presOf" srcId="{AD5DADB8-4D5E-4AE9-8378-A8A25E313539}" destId="{91ADF868-D7D3-4189-8F35-3A4EFC48291F}" srcOrd="0" destOrd="0" presId="urn:microsoft.com/office/officeart/2005/8/layout/vList3"/>
    <dgm:cxn modelId="{4FE545DE-3252-4C09-95A6-366AE617ADC3}" type="presParOf" srcId="{6E2852CA-5B39-441B-AF39-F8AA58427FFF}" destId="{A6FC51D4-408B-499A-AE80-F88F0F6EEA45}" srcOrd="0" destOrd="0" presId="urn:microsoft.com/office/officeart/2005/8/layout/vList3"/>
    <dgm:cxn modelId="{EFAFF9B7-C284-4C0C-A49B-4470FC16B981}" type="presParOf" srcId="{A6FC51D4-408B-499A-AE80-F88F0F6EEA45}" destId="{F0FB1FE6-D0D0-4B1F-B7D7-F36907A06434}" srcOrd="0" destOrd="0" presId="urn:microsoft.com/office/officeart/2005/8/layout/vList3"/>
    <dgm:cxn modelId="{1F62F5E0-5EDE-4C92-AD9F-CD90F869987A}" type="presParOf" srcId="{A6FC51D4-408B-499A-AE80-F88F0F6EEA45}" destId="{E0A250F9-2C8D-440F-ABAB-4D5B24E0D441}" srcOrd="1" destOrd="0" presId="urn:microsoft.com/office/officeart/2005/8/layout/vList3"/>
    <dgm:cxn modelId="{23465A73-3BFC-4148-9E74-2B8D337C95C3}" type="presParOf" srcId="{6E2852CA-5B39-441B-AF39-F8AA58427FFF}" destId="{F8DB968C-C865-4592-8D7C-FBAB9F1CD586}" srcOrd="1" destOrd="0" presId="urn:microsoft.com/office/officeart/2005/8/layout/vList3"/>
    <dgm:cxn modelId="{39D7B6D5-5B6A-48DD-B711-4E3F40BF054A}" type="presParOf" srcId="{6E2852CA-5B39-441B-AF39-F8AA58427FFF}" destId="{913FE7E3-DB0E-4C73-ACE8-C8190FD673A5}" srcOrd="2" destOrd="0" presId="urn:microsoft.com/office/officeart/2005/8/layout/vList3"/>
    <dgm:cxn modelId="{100F178D-0983-4655-9918-01385DAA28DF}" type="presParOf" srcId="{913FE7E3-DB0E-4C73-ACE8-C8190FD673A5}" destId="{9EAF98C7-F860-4D00-A665-FD0BAE89B8C6}" srcOrd="0" destOrd="0" presId="urn:microsoft.com/office/officeart/2005/8/layout/vList3"/>
    <dgm:cxn modelId="{02617BFC-FAD7-4C0E-85C7-685C52264E5B}" type="presParOf" srcId="{913FE7E3-DB0E-4C73-ACE8-C8190FD673A5}" destId="{52B2A45C-D7F5-4E30-8873-9311F7A309C7}" srcOrd="1" destOrd="0" presId="urn:microsoft.com/office/officeart/2005/8/layout/vList3"/>
    <dgm:cxn modelId="{F1AF4BA6-7BCB-41D5-8CA5-31B2A5273C26}" type="presParOf" srcId="{6E2852CA-5B39-441B-AF39-F8AA58427FFF}" destId="{16273F1D-2F62-4812-9B56-C3D35943FD69}" srcOrd="3" destOrd="0" presId="urn:microsoft.com/office/officeart/2005/8/layout/vList3"/>
    <dgm:cxn modelId="{D6FF4828-52AA-441C-A287-6F14872553CC}" type="presParOf" srcId="{6E2852CA-5B39-441B-AF39-F8AA58427FFF}" destId="{46CB2521-5483-4196-9C35-EDB1DF9A7673}" srcOrd="4" destOrd="0" presId="urn:microsoft.com/office/officeart/2005/8/layout/vList3"/>
    <dgm:cxn modelId="{A1CC120F-CD31-4320-B60F-AAA94445C424}" type="presParOf" srcId="{46CB2521-5483-4196-9C35-EDB1DF9A7673}" destId="{EE64ADA5-B2A7-4C6E-A5A1-A1041A9F99F2}" srcOrd="0" destOrd="0" presId="urn:microsoft.com/office/officeart/2005/8/layout/vList3"/>
    <dgm:cxn modelId="{E8EB1294-CC10-4968-A59A-47C13A26E318}" type="presParOf" srcId="{46CB2521-5483-4196-9C35-EDB1DF9A7673}" destId="{70C6C2B2-F4A1-4A3E-B83B-5E06B58B5F82}" srcOrd="1" destOrd="0" presId="urn:microsoft.com/office/officeart/2005/8/layout/vList3"/>
    <dgm:cxn modelId="{3990C738-3070-49A4-94D5-9109078D01C7}" type="presParOf" srcId="{6E2852CA-5B39-441B-AF39-F8AA58427FFF}" destId="{D1CD0BF6-38AF-41A7-A41C-9C7DD3222D68}" srcOrd="5" destOrd="0" presId="urn:microsoft.com/office/officeart/2005/8/layout/vList3"/>
    <dgm:cxn modelId="{6F5FBB84-7E8F-46D2-8961-13C834F64487}" type="presParOf" srcId="{6E2852CA-5B39-441B-AF39-F8AA58427FFF}" destId="{C1949429-C4DB-4D07-9108-5F3F4440EC98}" srcOrd="6" destOrd="0" presId="urn:microsoft.com/office/officeart/2005/8/layout/vList3"/>
    <dgm:cxn modelId="{5CDEB4AA-1BF1-4E1F-9249-62A317E43372}" type="presParOf" srcId="{C1949429-C4DB-4D07-9108-5F3F4440EC98}" destId="{91B00CBA-1AB5-4E12-8B88-00B9425ADA53}" srcOrd="0" destOrd="0" presId="urn:microsoft.com/office/officeart/2005/8/layout/vList3"/>
    <dgm:cxn modelId="{6BB76F58-32B4-47A2-9F67-16F5AD70547A}" type="presParOf" srcId="{C1949429-C4DB-4D07-9108-5F3F4440EC98}" destId="{ED3C9C24-8374-44C8-87A5-BBCFDD601B4D}" srcOrd="1" destOrd="0" presId="urn:microsoft.com/office/officeart/2005/8/layout/vList3"/>
    <dgm:cxn modelId="{81EF9B8C-B938-4032-B25B-4D18D5F468C1}" type="presParOf" srcId="{6E2852CA-5B39-441B-AF39-F8AA58427FFF}" destId="{D1A4A3E0-FCF8-4B0F-858C-431336E87080}" srcOrd="7" destOrd="0" presId="urn:microsoft.com/office/officeart/2005/8/layout/vList3"/>
    <dgm:cxn modelId="{ED8CFB70-F581-4846-805B-0E1BC3C3BF7B}" type="presParOf" srcId="{6E2852CA-5B39-441B-AF39-F8AA58427FFF}" destId="{F2A8A914-C58F-4065-9EED-F99E05FFC320}" srcOrd="8" destOrd="0" presId="urn:microsoft.com/office/officeart/2005/8/layout/vList3"/>
    <dgm:cxn modelId="{57DDD029-C8F6-415A-8648-9859C01D6C2A}" type="presParOf" srcId="{F2A8A914-C58F-4065-9EED-F99E05FFC320}" destId="{051736C0-195A-4563-9253-19EF7B71811B}" srcOrd="0" destOrd="0" presId="urn:microsoft.com/office/officeart/2005/8/layout/vList3"/>
    <dgm:cxn modelId="{EC23D296-FDD6-4B43-9CA0-76F4F4C126A5}" type="presParOf" srcId="{F2A8A914-C58F-4065-9EED-F99E05FFC320}" destId="{91ADF868-D7D3-4189-8F35-3A4EFC48291F}" srcOrd="1" destOrd="0" presId="urn:microsoft.com/office/officeart/2005/8/layout/vList3"/>
    <dgm:cxn modelId="{16CB01C4-FB37-4A45-8861-0CAE29A46EAE}" type="presParOf" srcId="{6E2852CA-5B39-441B-AF39-F8AA58427FFF}" destId="{A0CCB321-187D-427E-A3E3-51A8487A5F64}" srcOrd="9" destOrd="0" presId="urn:microsoft.com/office/officeart/2005/8/layout/vList3"/>
    <dgm:cxn modelId="{B0BD750D-6531-4599-860A-4437AE3F4C16}" type="presParOf" srcId="{6E2852CA-5B39-441B-AF39-F8AA58427FFF}" destId="{578001D8-B8AA-42DC-9B05-89511186ACE3}" srcOrd="10" destOrd="0" presId="urn:microsoft.com/office/officeart/2005/8/layout/vList3"/>
    <dgm:cxn modelId="{8AA9B28E-06C0-4D40-80F9-A9495C028AE9}" type="presParOf" srcId="{578001D8-B8AA-42DC-9B05-89511186ACE3}" destId="{34C24494-C68F-4D00-A0F6-F9218F67A6D8}" srcOrd="0" destOrd="0" presId="urn:microsoft.com/office/officeart/2005/8/layout/vList3"/>
    <dgm:cxn modelId="{0C66CBCF-084C-4613-B658-8261D6D23F6C}" type="presParOf" srcId="{578001D8-B8AA-42DC-9B05-89511186ACE3}" destId="{05DE6601-F130-439B-A029-7493F8A4EF8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2E64D0-4871-4565-B48D-69B8B7884F05}" type="doc">
      <dgm:prSet loTypeId="urn:microsoft.com/office/officeart/2005/8/layout/pyramid2" loCatId="list" qsTypeId="urn:microsoft.com/office/officeart/2005/8/quickstyle/simple1#7" qsCatId="simple" csTypeId="urn:microsoft.com/office/officeart/2005/8/colors/accent1_2#9" csCatId="accent1" phldr="1"/>
      <dgm:spPr/>
      <dgm:t>
        <a:bodyPr/>
        <a:lstStyle/>
        <a:p>
          <a:endParaRPr lang="en-US"/>
        </a:p>
      </dgm:t>
    </dgm:pt>
    <dgm:pt modelId="{DBF41198-98F7-4FA5-B269-C676967D8D24}">
      <dgm:prSet/>
      <dgm:spPr>
        <a:solidFill>
          <a:schemeClr val="accent1">
            <a:lumMod val="20000"/>
            <a:lumOff val="80000"/>
            <a:alpha val="90000"/>
          </a:schemeClr>
        </a:solidFill>
      </dgm:spPr>
      <dgm:t>
        <a:bodyPr/>
        <a:lstStyle/>
        <a:p>
          <a:r>
            <a:rPr lang="en-US" err="1"/>
            <a:t>Grundlag</a:t>
          </a:r>
          <a:endParaRPr lang="en-US"/>
        </a:p>
      </dgm:t>
    </dgm:pt>
    <dgm:pt modelId="{B8723577-3973-4F15-B964-12F5E49B7869}" type="parTrans" cxnId="{66113F90-4E11-47FC-96AE-66045C389CCD}">
      <dgm:prSet/>
      <dgm:spPr/>
      <dgm:t>
        <a:bodyPr/>
        <a:lstStyle/>
        <a:p>
          <a:endParaRPr lang="en-US"/>
        </a:p>
      </dgm:t>
    </dgm:pt>
    <dgm:pt modelId="{690C3238-8B85-445C-816E-71ACFF6343CF}" type="sibTrans" cxnId="{66113F90-4E11-47FC-96AE-66045C389CCD}">
      <dgm:prSet/>
      <dgm:spPr/>
      <dgm:t>
        <a:bodyPr/>
        <a:lstStyle/>
        <a:p>
          <a:endParaRPr lang="en-US"/>
        </a:p>
      </dgm:t>
    </dgm:pt>
    <dgm:pt modelId="{6A5DCA58-F1BC-4E7B-9C69-1D99C6839A02}">
      <dgm:prSet/>
      <dgm:spPr>
        <a:solidFill>
          <a:schemeClr val="accent1">
            <a:lumMod val="20000"/>
            <a:lumOff val="80000"/>
            <a:alpha val="90000"/>
          </a:schemeClr>
        </a:solidFill>
      </dgm:spPr>
      <dgm:t>
        <a:bodyPr/>
        <a:lstStyle/>
        <a:p>
          <a:r>
            <a:rPr lang="en-US"/>
            <a:t>Lag</a:t>
          </a:r>
        </a:p>
      </dgm:t>
    </dgm:pt>
    <dgm:pt modelId="{D41AEDDB-4F30-4E07-9663-04C1D3B21399}" type="parTrans" cxnId="{F8AA52E0-AB6E-4482-BB4A-F88040DCC266}">
      <dgm:prSet/>
      <dgm:spPr/>
      <dgm:t>
        <a:bodyPr/>
        <a:lstStyle/>
        <a:p>
          <a:endParaRPr lang="en-US"/>
        </a:p>
      </dgm:t>
    </dgm:pt>
    <dgm:pt modelId="{8726FE3D-4E7C-495B-88EA-3FC2AE028BA7}" type="sibTrans" cxnId="{F8AA52E0-AB6E-4482-BB4A-F88040DCC266}">
      <dgm:prSet/>
      <dgm:spPr/>
      <dgm:t>
        <a:bodyPr/>
        <a:lstStyle/>
        <a:p>
          <a:endParaRPr lang="en-US"/>
        </a:p>
      </dgm:t>
    </dgm:pt>
    <dgm:pt modelId="{813B19A9-2CEA-48EE-8618-20C4AF63DBD9}">
      <dgm:prSet/>
      <dgm:spPr>
        <a:solidFill>
          <a:schemeClr val="accent1">
            <a:lumMod val="20000"/>
            <a:lumOff val="80000"/>
            <a:alpha val="90000"/>
          </a:schemeClr>
        </a:solidFill>
      </dgm:spPr>
      <dgm:t>
        <a:bodyPr/>
        <a:lstStyle/>
        <a:p>
          <a:r>
            <a:rPr lang="en-US" err="1"/>
            <a:t>Förordning</a:t>
          </a:r>
          <a:endParaRPr lang="en-US"/>
        </a:p>
      </dgm:t>
    </dgm:pt>
    <dgm:pt modelId="{206D7664-7672-4E65-82F5-D2CB12FE02DF}" type="parTrans" cxnId="{4E4C015B-5B86-4EB2-BC72-2AD0D727B8C4}">
      <dgm:prSet/>
      <dgm:spPr/>
      <dgm:t>
        <a:bodyPr/>
        <a:lstStyle/>
        <a:p>
          <a:endParaRPr lang="en-US"/>
        </a:p>
      </dgm:t>
    </dgm:pt>
    <dgm:pt modelId="{A355D268-7D32-4C3D-ACE6-17F34A94A3BE}" type="sibTrans" cxnId="{4E4C015B-5B86-4EB2-BC72-2AD0D727B8C4}">
      <dgm:prSet/>
      <dgm:spPr/>
      <dgm:t>
        <a:bodyPr/>
        <a:lstStyle/>
        <a:p>
          <a:endParaRPr lang="en-US"/>
        </a:p>
      </dgm:t>
    </dgm:pt>
    <dgm:pt modelId="{57BC940A-87EA-445E-B330-CE03A4C952F4}">
      <dgm:prSet/>
      <dgm:spPr>
        <a:solidFill>
          <a:schemeClr val="accent1">
            <a:lumMod val="20000"/>
            <a:lumOff val="80000"/>
            <a:alpha val="90000"/>
          </a:schemeClr>
        </a:solidFill>
      </dgm:spPr>
      <dgm:t>
        <a:bodyPr/>
        <a:lstStyle/>
        <a:p>
          <a:r>
            <a:rPr lang="en-US" err="1"/>
            <a:t>Myndighetsföreskrifter</a:t>
          </a:r>
          <a:endParaRPr lang="en-US"/>
        </a:p>
      </dgm:t>
    </dgm:pt>
    <dgm:pt modelId="{E3C10A5D-8E6A-442C-BF25-D7CD4062AF6D}" type="parTrans" cxnId="{F936F66A-E300-4616-A1A9-F9449CA39398}">
      <dgm:prSet/>
      <dgm:spPr/>
      <dgm:t>
        <a:bodyPr/>
        <a:lstStyle/>
        <a:p>
          <a:endParaRPr lang="en-US"/>
        </a:p>
      </dgm:t>
    </dgm:pt>
    <dgm:pt modelId="{892F46BA-9EE4-4379-814D-41AE0AA5FE3E}" type="sibTrans" cxnId="{F936F66A-E300-4616-A1A9-F9449CA39398}">
      <dgm:prSet/>
      <dgm:spPr/>
      <dgm:t>
        <a:bodyPr/>
        <a:lstStyle/>
        <a:p>
          <a:endParaRPr lang="en-US"/>
        </a:p>
      </dgm:t>
    </dgm:pt>
    <dgm:pt modelId="{002117B8-8F36-426A-90C7-13C444AD801F}">
      <dgm:prSet/>
      <dgm:spPr/>
      <dgm:t>
        <a:bodyPr/>
        <a:lstStyle/>
        <a:p>
          <a:r>
            <a:rPr lang="en-US" err="1"/>
            <a:t>Allmänna</a:t>
          </a:r>
          <a:r>
            <a:rPr lang="en-US"/>
            <a:t> </a:t>
          </a:r>
          <a:r>
            <a:rPr lang="en-US" err="1"/>
            <a:t>råd</a:t>
          </a:r>
          <a:endParaRPr lang="en-US"/>
        </a:p>
      </dgm:t>
    </dgm:pt>
    <dgm:pt modelId="{B73B1414-CC93-4010-A504-03EE6D92265D}" type="parTrans" cxnId="{B3C92ADD-B0EF-4259-99B3-30C5B5CE6ADE}">
      <dgm:prSet/>
      <dgm:spPr/>
      <dgm:t>
        <a:bodyPr/>
        <a:lstStyle/>
        <a:p>
          <a:endParaRPr lang="en-US"/>
        </a:p>
      </dgm:t>
    </dgm:pt>
    <dgm:pt modelId="{9A60BD89-6D15-4F99-984A-D4EAAFF88D78}" type="sibTrans" cxnId="{B3C92ADD-B0EF-4259-99B3-30C5B5CE6ADE}">
      <dgm:prSet/>
      <dgm:spPr/>
      <dgm:t>
        <a:bodyPr/>
        <a:lstStyle/>
        <a:p>
          <a:endParaRPr lang="en-US"/>
        </a:p>
      </dgm:t>
    </dgm:pt>
    <dgm:pt modelId="{AB58D696-4666-4BC6-A261-F9C4BCFE0FA4}">
      <dgm:prSet/>
      <dgm:spPr/>
      <dgm:t>
        <a:bodyPr/>
        <a:lstStyle/>
        <a:p>
          <a:r>
            <a:rPr lang="sv-SE" noProof="0"/>
            <a:t>Allmänna riktlinjer</a:t>
          </a:r>
        </a:p>
      </dgm:t>
    </dgm:pt>
    <dgm:pt modelId="{DF79C28F-AEAB-4AE1-BC58-015E4BA5B3B4}" type="parTrans" cxnId="{FD508403-DCCF-4664-84F3-09EEDB9F5285}">
      <dgm:prSet/>
      <dgm:spPr/>
      <dgm:t>
        <a:bodyPr/>
        <a:lstStyle/>
        <a:p>
          <a:endParaRPr lang="en-US"/>
        </a:p>
      </dgm:t>
    </dgm:pt>
    <dgm:pt modelId="{D2BCBA2C-D24F-432A-BAA8-FEA55C983453}" type="sibTrans" cxnId="{FD508403-DCCF-4664-84F3-09EEDB9F5285}">
      <dgm:prSet/>
      <dgm:spPr/>
      <dgm:t>
        <a:bodyPr/>
        <a:lstStyle/>
        <a:p>
          <a:endParaRPr lang="en-US"/>
        </a:p>
      </dgm:t>
    </dgm:pt>
    <dgm:pt modelId="{F4543E70-1904-4CD1-A2FD-BE24F81A6983}">
      <dgm:prSet/>
      <dgm:spPr/>
      <dgm:t>
        <a:bodyPr/>
        <a:lstStyle/>
        <a:p>
          <a:r>
            <a:rPr lang="en-US"/>
            <a:t>Handböcker</a:t>
          </a:r>
        </a:p>
      </dgm:t>
    </dgm:pt>
    <dgm:pt modelId="{D01C07D7-1BEF-4816-81D2-7931D1E2F5FF}" type="parTrans" cxnId="{3BB0B2DB-F44A-47C3-8FAD-3A26000AE6D1}">
      <dgm:prSet/>
      <dgm:spPr/>
      <dgm:t>
        <a:bodyPr/>
        <a:lstStyle/>
        <a:p>
          <a:endParaRPr lang="en-US"/>
        </a:p>
      </dgm:t>
    </dgm:pt>
    <dgm:pt modelId="{81044494-C28D-45D3-89D0-3F6CB6B2DF88}" type="sibTrans" cxnId="{3BB0B2DB-F44A-47C3-8FAD-3A26000AE6D1}">
      <dgm:prSet/>
      <dgm:spPr/>
      <dgm:t>
        <a:bodyPr/>
        <a:lstStyle/>
        <a:p>
          <a:endParaRPr lang="en-US"/>
        </a:p>
      </dgm:t>
    </dgm:pt>
    <dgm:pt modelId="{FC4AD6B5-93B8-4D23-98B5-C51C3E0E9A77}" type="pres">
      <dgm:prSet presAssocID="{952E64D0-4871-4565-B48D-69B8B7884F05}" presName="compositeShape" presStyleCnt="0">
        <dgm:presLayoutVars>
          <dgm:dir/>
          <dgm:resizeHandles/>
        </dgm:presLayoutVars>
      </dgm:prSet>
      <dgm:spPr/>
    </dgm:pt>
    <dgm:pt modelId="{9CD59830-5C13-4780-8A4B-7AEC9A74C757}" type="pres">
      <dgm:prSet presAssocID="{952E64D0-4871-4565-B48D-69B8B7884F05}" presName="pyramid" presStyleLbl="node1" presStyleIdx="0" presStyleCnt="1" custScaleX="101463" custLinFactNeighborX="-18383" custLinFactNeighborY="0"/>
      <dgm:spPr/>
    </dgm:pt>
    <dgm:pt modelId="{FDD68F3B-D7FD-4FD8-BD40-0046F9A05DBE}" type="pres">
      <dgm:prSet presAssocID="{952E64D0-4871-4565-B48D-69B8B7884F05}" presName="theList" presStyleCnt="0"/>
      <dgm:spPr/>
    </dgm:pt>
    <dgm:pt modelId="{311826CA-C657-4861-AFA4-16E162829345}" type="pres">
      <dgm:prSet presAssocID="{DBF41198-98F7-4FA5-B269-C676967D8D24}" presName="aNode" presStyleLbl="fgAcc1" presStyleIdx="0" presStyleCnt="7">
        <dgm:presLayoutVars>
          <dgm:bulletEnabled val="1"/>
        </dgm:presLayoutVars>
      </dgm:prSet>
      <dgm:spPr/>
    </dgm:pt>
    <dgm:pt modelId="{D12EFEB8-2663-41C2-84C7-77FCD25B912C}" type="pres">
      <dgm:prSet presAssocID="{DBF41198-98F7-4FA5-B269-C676967D8D24}" presName="aSpace" presStyleCnt="0"/>
      <dgm:spPr/>
    </dgm:pt>
    <dgm:pt modelId="{04B3BF57-C3B5-4E33-9057-9C43E0023E81}" type="pres">
      <dgm:prSet presAssocID="{6A5DCA58-F1BC-4E7B-9C69-1D99C6839A02}" presName="aNode" presStyleLbl="fgAcc1" presStyleIdx="1" presStyleCnt="7">
        <dgm:presLayoutVars>
          <dgm:bulletEnabled val="1"/>
        </dgm:presLayoutVars>
      </dgm:prSet>
      <dgm:spPr/>
    </dgm:pt>
    <dgm:pt modelId="{A07C1841-6116-4358-A1B2-A6B3B89CCF1F}" type="pres">
      <dgm:prSet presAssocID="{6A5DCA58-F1BC-4E7B-9C69-1D99C6839A02}" presName="aSpace" presStyleCnt="0"/>
      <dgm:spPr/>
    </dgm:pt>
    <dgm:pt modelId="{496C8375-0FA4-4DD0-89CF-2F750F79C3D5}" type="pres">
      <dgm:prSet presAssocID="{813B19A9-2CEA-48EE-8618-20C4AF63DBD9}" presName="aNode" presStyleLbl="fgAcc1" presStyleIdx="2" presStyleCnt="7">
        <dgm:presLayoutVars>
          <dgm:bulletEnabled val="1"/>
        </dgm:presLayoutVars>
      </dgm:prSet>
      <dgm:spPr/>
    </dgm:pt>
    <dgm:pt modelId="{C683A8A6-450F-4FA6-AFD6-BF6736917D83}" type="pres">
      <dgm:prSet presAssocID="{813B19A9-2CEA-48EE-8618-20C4AF63DBD9}" presName="aSpace" presStyleCnt="0"/>
      <dgm:spPr/>
    </dgm:pt>
    <dgm:pt modelId="{409DF9F0-F797-4FB2-9CAE-36A58E989B8E}" type="pres">
      <dgm:prSet presAssocID="{57BC940A-87EA-445E-B330-CE03A4C952F4}" presName="aNode" presStyleLbl="fgAcc1" presStyleIdx="3" presStyleCnt="7">
        <dgm:presLayoutVars>
          <dgm:bulletEnabled val="1"/>
        </dgm:presLayoutVars>
      </dgm:prSet>
      <dgm:spPr/>
    </dgm:pt>
    <dgm:pt modelId="{A16224F5-0E07-46A8-A479-BBB755F61EE2}" type="pres">
      <dgm:prSet presAssocID="{57BC940A-87EA-445E-B330-CE03A4C952F4}" presName="aSpace" presStyleCnt="0"/>
      <dgm:spPr/>
    </dgm:pt>
    <dgm:pt modelId="{B0C2292B-E1B4-4E8D-BCCA-5D19CD062AF4}" type="pres">
      <dgm:prSet presAssocID="{002117B8-8F36-426A-90C7-13C444AD801F}" presName="aNode" presStyleLbl="fgAcc1" presStyleIdx="4" presStyleCnt="7">
        <dgm:presLayoutVars>
          <dgm:bulletEnabled val="1"/>
        </dgm:presLayoutVars>
      </dgm:prSet>
      <dgm:spPr/>
    </dgm:pt>
    <dgm:pt modelId="{271D9CFA-E3AB-477D-971D-8D3E4E93FD17}" type="pres">
      <dgm:prSet presAssocID="{002117B8-8F36-426A-90C7-13C444AD801F}" presName="aSpace" presStyleCnt="0"/>
      <dgm:spPr/>
    </dgm:pt>
    <dgm:pt modelId="{199C949E-47E5-4C99-A171-37DDA8D5ED78}" type="pres">
      <dgm:prSet presAssocID="{AB58D696-4666-4BC6-A261-F9C4BCFE0FA4}" presName="aNode" presStyleLbl="fgAcc1" presStyleIdx="5" presStyleCnt="7">
        <dgm:presLayoutVars>
          <dgm:bulletEnabled val="1"/>
        </dgm:presLayoutVars>
      </dgm:prSet>
      <dgm:spPr/>
    </dgm:pt>
    <dgm:pt modelId="{B6FEA5BD-DE01-421C-976D-1A18C2694F1F}" type="pres">
      <dgm:prSet presAssocID="{AB58D696-4666-4BC6-A261-F9C4BCFE0FA4}" presName="aSpace" presStyleCnt="0"/>
      <dgm:spPr/>
    </dgm:pt>
    <dgm:pt modelId="{79B7C159-97A7-439C-AA17-D3BF3EEDDFF8}" type="pres">
      <dgm:prSet presAssocID="{F4543E70-1904-4CD1-A2FD-BE24F81A6983}" presName="aNode" presStyleLbl="fgAcc1" presStyleIdx="6" presStyleCnt="7">
        <dgm:presLayoutVars>
          <dgm:bulletEnabled val="1"/>
        </dgm:presLayoutVars>
      </dgm:prSet>
      <dgm:spPr/>
    </dgm:pt>
    <dgm:pt modelId="{B5145E1B-3D74-477B-AA52-B7A12A273561}" type="pres">
      <dgm:prSet presAssocID="{F4543E70-1904-4CD1-A2FD-BE24F81A6983}" presName="aSpace" presStyleCnt="0"/>
      <dgm:spPr/>
    </dgm:pt>
  </dgm:ptLst>
  <dgm:cxnLst>
    <dgm:cxn modelId="{FD508403-DCCF-4664-84F3-09EEDB9F5285}" srcId="{952E64D0-4871-4565-B48D-69B8B7884F05}" destId="{AB58D696-4666-4BC6-A261-F9C4BCFE0FA4}" srcOrd="5" destOrd="0" parTransId="{DF79C28F-AEAB-4AE1-BC58-015E4BA5B3B4}" sibTransId="{D2BCBA2C-D24F-432A-BAA8-FEA55C983453}"/>
    <dgm:cxn modelId="{4E4C015B-5B86-4EB2-BC72-2AD0D727B8C4}" srcId="{952E64D0-4871-4565-B48D-69B8B7884F05}" destId="{813B19A9-2CEA-48EE-8618-20C4AF63DBD9}" srcOrd="2" destOrd="0" parTransId="{206D7664-7672-4E65-82F5-D2CB12FE02DF}" sibTransId="{A355D268-7D32-4C3D-ACE6-17F34A94A3BE}"/>
    <dgm:cxn modelId="{5F90FA5B-3A77-4112-BE8E-F25F0362CE3F}" type="presOf" srcId="{6A5DCA58-F1BC-4E7B-9C69-1D99C6839A02}" destId="{04B3BF57-C3B5-4E33-9057-9C43E0023E81}" srcOrd="0" destOrd="0" presId="urn:microsoft.com/office/officeart/2005/8/layout/pyramid2"/>
    <dgm:cxn modelId="{CC2C655D-9C10-4C7F-B193-95BFFB375E6E}" type="presOf" srcId="{AB58D696-4666-4BC6-A261-F9C4BCFE0FA4}" destId="{199C949E-47E5-4C99-A171-37DDA8D5ED78}" srcOrd="0" destOrd="0" presId="urn:microsoft.com/office/officeart/2005/8/layout/pyramid2"/>
    <dgm:cxn modelId="{D57E6F65-8AD5-458C-925A-D42FDCF34B72}" type="presOf" srcId="{002117B8-8F36-426A-90C7-13C444AD801F}" destId="{B0C2292B-E1B4-4E8D-BCCA-5D19CD062AF4}" srcOrd="0" destOrd="0" presId="urn:microsoft.com/office/officeart/2005/8/layout/pyramid2"/>
    <dgm:cxn modelId="{F936F66A-E300-4616-A1A9-F9449CA39398}" srcId="{952E64D0-4871-4565-B48D-69B8B7884F05}" destId="{57BC940A-87EA-445E-B330-CE03A4C952F4}" srcOrd="3" destOrd="0" parTransId="{E3C10A5D-8E6A-442C-BF25-D7CD4062AF6D}" sibTransId="{892F46BA-9EE4-4379-814D-41AE0AA5FE3E}"/>
    <dgm:cxn modelId="{71062677-7078-4A27-9D65-5205FA68843F}" type="presOf" srcId="{813B19A9-2CEA-48EE-8618-20C4AF63DBD9}" destId="{496C8375-0FA4-4DD0-89CF-2F750F79C3D5}" srcOrd="0" destOrd="0" presId="urn:microsoft.com/office/officeart/2005/8/layout/pyramid2"/>
    <dgm:cxn modelId="{187F6582-20B2-4100-BB2E-149F150F288B}" type="presOf" srcId="{DBF41198-98F7-4FA5-B269-C676967D8D24}" destId="{311826CA-C657-4861-AFA4-16E162829345}" srcOrd="0" destOrd="0" presId="urn:microsoft.com/office/officeart/2005/8/layout/pyramid2"/>
    <dgm:cxn modelId="{66113F90-4E11-47FC-96AE-66045C389CCD}" srcId="{952E64D0-4871-4565-B48D-69B8B7884F05}" destId="{DBF41198-98F7-4FA5-B269-C676967D8D24}" srcOrd="0" destOrd="0" parTransId="{B8723577-3973-4F15-B964-12F5E49B7869}" sibTransId="{690C3238-8B85-445C-816E-71ACFF6343CF}"/>
    <dgm:cxn modelId="{F1A6A3CE-134A-4E3B-8ADE-CB2857172F35}" type="presOf" srcId="{952E64D0-4871-4565-B48D-69B8B7884F05}" destId="{FC4AD6B5-93B8-4D23-98B5-C51C3E0E9A77}" srcOrd="0" destOrd="0" presId="urn:microsoft.com/office/officeart/2005/8/layout/pyramid2"/>
    <dgm:cxn modelId="{3BB0B2DB-F44A-47C3-8FAD-3A26000AE6D1}" srcId="{952E64D0-4871-4565-B48D-69B8B7884F05}" destId="{F4543E70-1904-4CD1-A2FD-BE24F81A6983}" srcOrd="6" destOrd="0" parTransId="{D01C07D7-1BEF-4816-81D2-7931D1E2F5FF}" sibTransId="{81044494-C28D-45D3-89D0-3F6CB6B2DF88}"/>
    <dgm:cxn modelId="{B3C92ADD-B0EF-4259-99B3-30C5B5CE6ADE}" srcId="{952E64D0-4871-4565-B48D-69B8B7884F05}" destId="{002117B8-8F36-426A-90C7-13C444AD801F}" srcOrd="4" destOrd="0" parTransId="{B73B1414-CC93-4010-A504-03EE6D92265D}" sibTransId="{9A60BD89-6D15-4F99-984A-D4EAAFF88D78}"/>
    <dgm:cxn modelId="{F8AA52E0-AB6E-4482-BB4A-F88040DCC266}" srcId="{952E64D0-4871-4565-B48D-69B8B7884F05}" destId="{6A5DCA58-F1BC-4E7B-9C69-1D99C6839A02}" srcOrd="1" destOrd="0" parTransId="{D41AEDDB-4F30-4E07-9663-04C1D3B21399}" sibTransId="{8726FE3D-4E7C-495B-88EA-3FC2AE028BA7}"/>
    <dgm:cxn modelId="{88E849EF-25E7-4744-B0FA-94938212C2E1}" type="presOf" srcId="{57BC940A-87EA-445E-B330-CE03A4C952F4}" destId="{409DF9F0-F797-4FB2-9CAE-36A58E989B8E}" srcOrd="0" destOrd="0" presId="urn:microsoft.com/office/officeart/2005/8/layout/pyramid2"/>
    <dgm:cxn modelId="{E0BCB9F6-0D1A-4F99-A39C-905A8972C50C}" type="presOf" srcId="{F4543E70-1904-4CD1-A2FD-BE24F81A6983}" destId="{79B7C159-97A7-439C-AA17-D3BF3EEDDFF8}" srcOrd="0" destOrd="0" presId="urn:microsoft.com/office/officeart/2005/8/layout/pyramid2"/>
    <dgm:cxn modelId="{19EB9C68-8C4D-4ABC-B23F-6201C1EDE004}" type="presParOf" srcId="{FC4AD6B5-93B8-4D23-98B5-C51C3E0E9A77}" destId="{9CD59830-5C13-4780-8A4B-7AEC9A74C757}" srcOrd="0" destOrd="0" presId="urn:microsoft.com/office/officeart/2005/8/layout/pyramid2"/>
    <dgm:cxn modelId="{7937B08F-EB74-4F2D-98B0-00B11DB2AE59}" type="presParOf" srcId="{FC4AD6B5-93B8-4D23-98B5-C51C3E0E9A77}" destId="{FDD68F3B-D7FD-4FD8-BD40-0046F9A05DBE}" srcOrd="1" destOrd="0" presId="urn:microsoft.com/office/officeart/2005/8/layout/pyramid2"/>
    <dgm:cxn modelId="{44C0396E-52E3-4FD0-8089-901D03E4CFA7}" type="presParOf" srcId="{FDD68F3B-D7FD-4FD8-BD40-0046F9A05DBE}" destId="{311826CA-C657-4861-AFA4-16E162829345}" srcOrd="0" destOrd="0" presId="urn:microsoft.com/office/officeart/2005/8/layout/pyramid2"/>
    <dgm:cxn modelId="{BDC0E382-69E1-47F8-A4DB-8CA19FF67BB4}" type="presParOf" srcId="{FDD68F3B-D7FD-4FD8-BD40-0046F9A05DBE}" destId="{D12EFEB8-2663-41C2-84C7-77FCD25B912C}" srcOrd="1" destOrd="0" presId="urn:microsoft.com/office/officeart/2005/8/layout/pyramid2"/>
    <dgm:cxn modelId="{A2FD4E11-44F0-44BB-A43D-F7186B5E7EAE}" type="presParOf" srcId="{FDD68F3B-D7FD-4FD8-BD40-0046F9A05DBE}" destId="{04B3BF57-C3B5-4E33-9057-9C43E0023E81}" srcOrd="2" destOrd="0" presId="urn:microsoft.com/office/officeart/2005/8/layout/pyramid2"/>
    <dgm:cxn modelId="{A91B4EB7-63D9-4FC4-9619-F032BEC9BB31}" type="presParOf" srcId="{FDD68F3B-D7FD-4FD8-BD40-0046F9A05DBE}" destId="{A07C1841-6116-4358-A1B2-A6B3B89CCF1F}" srcOrd="3" destOrd="0" presId="urn:microsoft.com/office/officeart/2005/8/layout/pyramid2"/>
    <dgm:cxn modelId="{74167C30-555B-46CD-A929-2DB83AAD118A}" type="presParOf" srcId="{FDD68F3B-D7FD-4FD8-BD40-0046F9A05DBE}" destId="{496C8375-0FA4-4DD0-89CF-2F750F79C3D5}" srcOrd="4" destOrd="0" presId="urn:microsoft.com/office/officeart/2005/8/layout/pyramid2"/>
    <dgm:cxn modelId="{9E9FF8BF-9077-4F32-9750-71BCD411FE57}" type="presParOf" srcId="{FDD68F3B-D7FD-4FD8-BD40-0046F9A05DBE}" destId="{C683A8A6-450F-4FA6-AFD6-BF6736917D83}" srcOrd="5" destOrd="0" presId="urn:microsoft.com/office/officeart/2005/8/layout/pyramid2"/>
    <dgm:cxn modelId="{D4E20614-9166-4C9E-AA23-A72EBFD4C996}" type="presParOf" srcId="{FDD68F3B-D7FD-4FD8-BD40-0046F9A05DBE}" destId="{409DF9F0-F797-4FB2-9CAE-36A58E989B8E}" srcOrd="6" destOrd="0" presId="urn:microsoft.com/office/officeart/2005/8/layout/pyramid2"/>
    <dgm:cxn modelId="{69F93CC6-C1ED-43DA-9567-C7BC58FF1200}" type="presParOf" srcId="{FDD68F3B-D7FD-4FD8-BD40-0046F9A05DBE}" destId="{A16224F5-0E07-46A8-A479-BBB755F61EE2}" srcOrd="7" destOrd="0" presId="urn:microsoft.com/office/officeart/2005/8/layout/pyramid2"/>
    <dgm:cxn modelId="{2A7EB2FA-8375-47E4-88E0-9BAB99EB6A01}" type="presParOf" srcId="{FDD68F3B-D7FD-4FD8-BD40-0046F9A05DBE}" destId="{B0C2292B-E1B4-4E8D-BCCA-5D19CD062AF4}" srcOrd="8" destOrd="0" presId="urn:microsoft.com/office/officeart/2005/8/layout/pyramid2"/>
    <dgm:cxn modelId="{FF6B8508-9A2C-4F41-BBA1-D3FACE0F725D}" type="presParOf" srcId="{FDD68F3B-D7FD-4FD8-BD40-0046F9A05DBE}" destId="{271D9CFA-E3AB-477D-971D-8D3E4E93FD17}" srcOrd="9" destOrd="0" presId="urn:microsoft.com/office/officeart/2005/8/layout/pyramid2"/>
    <dgm:cxn modelId="{F6ACCC29-352F-483D-A957-75CD2E1982BF}" type="presParOf" srcId="{FDD68F3B-D7FD-4FD8-BD40-0046F9A05DBE}" destId="{199C949E-47E5-4C99-A171-37DDA8D5ED78}" srcOrd="10" destOrd="0" presId="urn:microsoft.com/office/officeart/2005/8/layout/pyramid2"/>
    <dgm:cxn modelId="{4C87B6A7-C529-47BF-8923-8FEED07A4E1D}" type="presParOf" srcId="{FDD68F3B-D7FD-4FD8-BD40-0046F9A05DBE}" destId="{B6FEA5BD-DE01-421C-976D-1A18C2694F1F}" srcOrd="11" destOrd="0" presId="urn:microsoft.com/office/officeart/2005/8/layout/pyramid2"/>
    <dgm:cxn modelId="{85853ED1-68A1-4F8C-90C4-2C27CC31FD0A}" type="presParOf" srcId="{FDD68F3B-D7FD-4FD8-BD40-0046F9A05DBE}" destId="{79B7C159-97A7-439C-AA17-D3BF3EEDDFF8}" srcOrd="12" destOrd="0" presId="urn:microsoft.com/office/officeart/2005/8/layout/pyramid2"/>
    <dgm:cxn modelId="{00CB2AA0-3F03-465D-B7C2-4B480787304F}" type="presParOf" srcId="{FDD68F3B-D7FD-4FD8-BD40-0046F9A05DBE}" destId="{B5145E1B-3D74-477B-AA52-B7A12A273561}" srcOrd="1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7E35F5-3048-40B8-8A6C-95D005BFF5D0}" type="doc">
      <dgm:prSet loTypeId="urn:microsoft.com/office/officeart/2005/8/layout/list1" loCatId="list" qsTypeId="urn:microsoft.com/office/officeart/2005/8/quickstyle/simple4#1" qsCatId="simple" csTypeId="urn:microsoft.com/office/officeart/2005/8/colors/accent1_2#2" csCatId="accent1" phldr="1"/>
      <dgm:spPr/>
      <dgm:t>
        <a:bodyPr/>
        <a:lstStyle/>
        <a:p>
          <a:endParaRPr lang="en-US"/>
        </a:p>
      </dgm:t>
    </dgm:pt>
    <dgm:pt modelId="{4AE63ED0-BC43-4E93-B0DB-8FD587645C48}">
      <dgm:prSet/>
      <dgm:spPr/>
      <dgm:t>
        <a:bodyPr/>
        <a:lstStyle/>
        <a:p>
          <a:r>
            <a:rPr lang="en-US" b="1"/>
            <a:t>Nya </a:t>
          </a:r>
          <a:r>
            <a:rPr lang="en-US" b="1" err="1"/>
            <a:t>föreskrifter</a:t>
          </a:r>
          <a:r>
            <a:rPr lang="en-US" b="1"/>
            <a:t> om </a:t>
          </a:r>
          <a:r>
            <a:rPr lang="en-US" b="1" err="1"/>
            <a:t>ansökan</a:t>
          </a:r>
          <a:r>
            <a:rPr lang="en-US" b="1"/>
            <a:t> om subvention och </a:t>
          </a:r>
          <a:r>
            <a:rPr lang="en-US" b="1" err="1"/>
            <a:t>prissättning</a:t>
          </a:r>
          <a:r>
            <a:rPr lang="en-US" b="1"/>
            <a:t> av </a:t>
          </a:r>
          <a:r>
            <a:rPr lang="en-US" b="1" err="1"/>
            <a:t>läkemedel</a:t>
          </a:r>
          <a:endParaRPr lang="en-US"/>
        </a:p>
      </dgm:t>
    </dgm:pt>
    <dgm:pt modelId="{9AFCD3B5-12A2-4C98-BBDD-2E8788C2815B}" type="parTrans" cxnId="{86E185E0-E3F6-46C4-BD7F-F5250ACED4BD}">
      <dgm:prSet/>
      <dgm:spPr/>
      <dgm:t>
        <a:bodyPr/>
        <a:lstStyle/>
        <a:p>
          <a:endParaRPr lang="en-US"/>
        </a:p>
      </dgm:t>
    </dgm:pt>
    <dgm:pt modelId="{6967D8DE-C1B4-41DC-B121-3FE4F494604C}" type="sibTrans" cxnId="{86E185E0-E3F6-46C4-BD7F-F5250ACED4BD}">
      <dgm:prSet/>
      <dgm:spPr/>
      <dgm:t>
        <a:bodyPr/>
        <a:lstStyle/>
        <a:p>
          <a:endParaRPr lang="en-US"/>
        </a:p>
      </dgm:t>
    </dgm:pt>
    <dgm:pt modelId="{49F5D776-D459-469D-BD31-6818D5C6D575}">
      <dgm:prSet/>
      <dgm:spPr/>
      <dgm:t>
        <a:bodyPr/>
        <a:lstStyle/>
        <a:p>
          <a:r>
            <a:rPr lang="en-US" b="1" err="1"/>
            <a:t>Upphävs</a:t>
          </a:r>
          <a:r>
            <a:rPr lang="en-US" b="1"/>
            <a:t>:</a:t>
          </a:r>
          <a:endParaRPr lang="en-US"/>
        </a:p>
      </dgm:t>
    </dgm:pt>
    <dgm:pt modelId="{9EBBB0C2-E8F9-42A1-B650-CF8488B14092}" type="parTrans" cxnId="{E04D4937-B07F-4607-8AD4-4BE224E6632A}">
      <dgm:prSet/>
      <dgm:spPr/>
      <dgm:t>
        <a:bodyPr/>
        <a:lstStyle/>
        <a:p>
          <a:endParaRPr lang="en-US"/>
        </a:p>
      </dgm:t>
    </dgm:pt>
    <dgm:pt modelId="{71B348D8-6EE7-4BCF-9E12-A3BE30971127}" type="sibTrans" cxnId="{E04D4937-B07F-4607-8AD4-4BE224E6632A}">
      <dgm:prSet/>
      <dgm:spPr/>
      <dgm:t>
        <a:bodyPr/>
        <a:lstStyle/>
        <a:p>
          <a:endParaRPr lang="en-US"/>
        </a:p>
      </dgm:t>
    </dgm:pt>
    <dgm:pt modelId="{1F590627-446E-4F27-973B-42B32AD3785F}">
      <dgm:prSet/>
      <dgm:spPr/>
      <dgm:t>
        <a:bodyPr/>
        <a:lstStyle/>
        <a:p>
          <a:r>
            <a:rPr lang="en-US" dirty="0"/>
            <a:t>TLV:s </a:t>
          </a:r>
          <a:r>
            <a:rPr lang="en-US" dirty="0" err="1"/>
            <a:t>föreskrifter</a:t>
          </a:r>
          <a:r>
            <a:rPr lang="en-US" dirty="0"/>
            <a:t> och </a:t>
          </a:r>
          <a:r>
            <a:rPr lang="en-US" dirty="0" err="1"/>
            <a:t>allmänna</a:t>
          </a:r>
          <a:r>
            <a:rPr lang="en-US" dirty="0"/>
            <a:t> </a:t>
          </a:r>
          <a:r>
            <a:rPr lang="en-US" dirty="0" err="1"/>
            <a:t>råd</a:t>
          </a:r>
          <a:r>
            <a:rPr lang="en-US" dirty="0"/>
            <a:t> (TLVFS 2008:2) om </a:t>
          </a:r>
          <a:r>
            <a:rPr lang="en-US" dirty="0" err="1"/>
            <a:t>ansökan</a:t>
          </a:r>
          <a:r>
            <a:rPr lang="en-US" dirty="0"/>
            <a:t> och </a:t>
          </a:r>
          <a:r>
            <a:rPr lang="en-US" dirty="0" err="1"/>
            <a:t>beslut</a:t>
          </a:r>
          <a:r>
            <a:rPr lang="en-US" dirty="0"/>
            <a:t> om </a:t>
          </a:r>
          <a:r>
            <a:rPr lang="en-US" dirty="0" err="1"/>
            <a:t>läkemedel</a:t>
          </a:r>
          <a:r>
            <a:rPr lang="en-US" dirty="0"/>
            <a:t> och </a:t>
          </a:r>
          <a:r>
            <a:rPr lang="en-US" dirty="0" err="1"/>
            <a:t>varor</a:t>
          </a:r>
          <a:r>
            <a:rPr lang="en-US" dirty="0"/>
            <a:t> </a:t>
          </a:r>
          <a:r>
            <a:rPr lang="en-US" dirty="0" err="1"/>
            <a:t>som</a:t>
          </a:r>
          <a:r>
            <a:rPr lang="en-US" dirty="0"/>
            <a:t> </a:t>
          </a:r>
          <a:r>
            <a:rPr lang="en-US" dirty="0" err="1"/>
            <a:t>förskrivs</a:t>
          </a:r>
          <a:r>
            <a:rPr lang="en-US" dirty="0"/>
            <a:t> </a:t>
          </a:r>
          <a:r>
            <a:rPr lang="en-US" dirty="0" err="1"/>
            <a:t>i</a:t>
          </a:r>
          <a:r>
            <a:rPr lang="en-US" dirty="0"/>
            <a:t> </a:t>
          </a:r>
          <a:r>
            <a:rPr lang="en-US" dirty="0" err="1"/>
            <a:t>födelsekontrollerande</a:t>
          </a:r>
          <a:r>
            <a:rPr lang="en-US" dirty="0"/>
            <a:t> </a:t>
          </a:r>
          <a:r>
            <a:rPr lang="en-US" dirty="0" err="1"/>
            <a:t>syfte</a:t>
          </a:r>
          <a:endParaRPr lang="en-US" dirty="0"/>
        </a:p>
      </dgm:t>
    </dgm:pt>
    <dgm:pt modelId="{D1D736BA-299C-4986-A19C-ACC4BD1311C4}" type="parTrans" cxnId="{BB0C84F2-BDB8-4A28-A472-CAA35BA7B57D}">
      <dgm:prSet/>
      <dgm:spPr/>
      <dgm:t>
        <a:bodyPr/>
        <a:lstStyle/>
        <a:p>
          <a:endParaRPr lang="en-US"/>
        </a:p>
      </dgm:t>
    </dgm:pt>
    <dgm:pt modelId="{57E82320-E42D-4A15-B4C0-F6CF69F7829B}" type="sibTrans" cxnId="{BB0C84F2-BDB8-4A28-A472-CAA35BA7B57D}">
      <dgm:prSet/>
      <dgm:spPr/>
      <dgm:t>
        <a:bodyPr/>
        <a:lstStyle/>
        <a:p>
          <a:endParaRPr lang="en-US"/>
        </a:p>
      </dgm:t>
    </dgm:pt>
    <dgm:pt modelId="{574FCA9E-F48C-4338-8263-1826D337F4AA}">
      <dgm:prSet/>
      <dgm:spPr/>
      <dgm:t>
        <a:bodyPr/>
        <a:lstStyle/>
        <a:p>
          <a:r>
            <a:rPr lang="en-US" b="1"/>
            <a:t>Nya Allmänna riktlinjer för subvention och prissättning av läkemedel</a:t>
          </a:r>
          <a:r>
            <a:rPr lang="en-US"/>
            <a:t> </a:t>
          </a:r>
        </a:p>
      </dgm:t>
    </dgm:pt>
    <dgm:pt modelId="{6A0072BC-70CA-4FE7-B39D-56969DF3DB6D}" type="parTrans" cxnId="{B51E54EC-7CB1-4D0A-8118-E9B0A1550AEC}">
      <dgm:prSet/>
      <dgm:spPr/>
      <dgm:t>
        <a:bodyPr/>
        <a:lstStyle/>
        <a:p>
          <a:endParaRPr lang="en-US"/>
        </a:p>
      </dgm:t>
    </dgm:pt>
    <dgm:pt modelId="{6D7914D8-F5C2-4EDD-8342-82EC37BD7B20}" type="sibTrans" cxnId="{B51E54EC-7CB1-4D0A-8118-E9B0A1550AEC}">
      <dgm:prSet/>
      <dgm:spPr/>
      <dgm:t>
        <a:bodyPr/>
        <a:lstStyle/>
        <a:p>
          <a:endParaRPr lang="en-US"/>
        </a:p>
      </dgm:t>
    </dgm:pt>
    <dgm:pt modelId="{76E6937B-8F96-44AD-BEBC-3D5E7349D75B}">
      <dgm:prSet/>
      <dgm:spPr/>
      <dgm:t>
        <a:bodyPr/>
        <a:lstStyle/>
        <a:p>
          <a:r>
            <a:rPr lang="en-US" b="1" err="1"/>
            <a:t>Upphävs</a:t>
          </a:r>
          <a:r>
            <a:rPr lang="en-US" b="1"/>
            <a:t>:</a:t>
          </a:r>
          <a:r>
            <a:rPr lang="en-US"/>
            <a:t> </a:t>
          </a:r>
        </a:p>
      </dgm:t>
    </dgm:pt>
    <dgm:pt modelId="{E51C44FD-6E39-4282-8ACB-2BB847F5445F}" type="parTrans" cxnId="{87A7F643-4CE6-4F56-B67A-AE353A614837}">
      <dgm:prSet/>
      <dgm:spPr/>
      <dgm:t>
        <a:bodyPr/>
        <a:lstStyle/>
        <a:p>
          <a:endParaRPr lang="en-US"/>
        </a:p>
      </dgm:t>
    </dgm:pt>
    <dgm:pt modelId="{C8763C5C-2A3A-4BA6-917D-77E705A7A8D3}" type="sibTrans" cxnId="{87A7F643-4CE6-4F56-B67A-AE353A614837}">
      <dgm:prSet/>
      <dgm:spPr/>
      <dgm:t>
        <a:bodyPr/>
        <a:lstStyle/>
        <a:p>
          <a:endParaRPr lang="en-US"/>
        </a:p>
      </dgm:t>
    </dgm:pt>
    <dgm:pt modelId="{EF061244-77CE-4B12-A82B-38240B19C446}">
      <dgm:prSet/>
      <dgm:spPr/>
      <dgm:t>
        <a:bodyPr/>
        <a:lstStyle/>
        <a:p>
          <a:r>
            <a:rPr lang="en-US"/>
            <a:t>TLV:s allmänna råd (TLVAR 2003:2) om ekonomiska utvärderingar</a:t>
          </a:r>
        </a:p>
      </dgm:t>
    </dgm:pt>
    <dgm:pt modelId="{29298194-71B8-441C-BDED-1255E1B253CE}" type="parTrans" cxnId="{5D3AFDFB-15A7-433D-8C58-36A0801AA3F3}">
      <dgm:prSet/>
      <dgm:spPr/>
      <dgm:t>
        <a:bodyPr/>
        <a:lstStyle/>
        <a:p>
          <a:endParaRPr lang="en-US"/>
        </a:p>
      </dgm:t>
    </dgm:pt>
    <dgm:pt modelId="{75BE2FA3-FE0C-4D03-AADA-6CF68E716EFC}" type="sibTrans" cxnId="{5D3AFDFB-15A7-433D-8C58-36A0801AA3F3}">
      <dgm:prSet/>
      <dgm:spPr/>
      <dgm:t>
        <a:bodyPr/>
        <a:lstStyle/>
        <a:p>
          <a:endParaRPr lang="en-US"/>
        </a:p>
      </dgm:t>
    </dgm:pt>
    <dgm:pt modelId="{CF8E6974-900B-495B-9BAC-744019C306A7}">
      <dgm:prSet/>
      <dgm:spPr/>
      <dgm:t>
        <a:bodyPr/>
        <a:lstStyle/>
        <a:p>
          <a:r>
            <a:rPr lang="en-US"/>
            <a:t>Läkemedelsförmånsnämndens allmänna råd (LFNAR 2006:1) om grunder för prishöjningar på läkemedel</a:t>
          </a:r>
        </a:p>
      </dgm:t>
    </dgm:pt>
    <dgm:pt modelId="{7EC77D7C-CC3E-425D-B6A2-1B6B1B99A2A2}" type="parTrans" cxnId="{9CC7C736-D084-4726-893E-DE8449BBD19F}">
      <dgm:prSet/>
      <dgm:spPr/>
      <dgm:t>
        <a:bodyPr/>
        <a:lstStyle/>
        <a:p>
          <a:endParaRPr lang="en-US"/>
        </a:p>
      </dgm:t>
    </dgm:pt>
    <dgm:pt modelId="{885E591F-3847-4505-BEC4-B28C6AAD68FD}" type="sibTrans" cxnId="{9CC7C736-D084-4726-893E-DE8449BBD19F}">
      <dgm:prSet/>
      <dgm:spPr/>
      <dgm:t>
        <a:bodyPr/>
        <a:lstStyle/>
        <a:p>
          <a:endParaRPr lang="en-US"/>
        </a:p>
      </dgm:t>
    </dgm:pt>
    <dgm:pt modelId="{7B3B8662-04EB-41B2-A5AA-FE42F392E842}">
      <dgm:prSet/>
      <dgm:spPr/>
      <dgm:t>
        <a:bodyPr/>
        <a:lstStyle/>
        <a:p>
          <a:r>
            <a:rPr lang="en-US" b="1"/>
            <a:t>Uppdaterad handbok för företag vid ansökan om subvention och pris för läkemedel</a:t>
          </a:r>
          <a:endParaRPr lang="en-US"/>
        </a:p>
      </dgm:t>
    </dgm:pt>
    <dgm:pt modelId="{9091B669-0CA0-43D5-B9DF-92AB6A833506}" type="parTrans" cxnId="{A1F0A6B3-3459-414F-9FAE-FE468EBE559D}">
      <dgm:prSet/>
      <dgm:spPr/>
      <dgm:t>
        <a:bodyPr/>
        <a:lstStyle/>
        <a:p>
          <a:endParaRPr lang="en-US"/>
        </a:p>
      </dgm:t>
    </dgm:pt>
    <dgm:pt modelId="{E850018E-1914-48E5-972D-76E88FD1859B}" type="sibTrans" cxnId="{A1F0A6B3-3459-414F-9FAE-FE468EBE559D}">
      <dgm:prSet/>
      <dgm:spPr/>
      <dgm:t>
        <a:bodyPr/>
        <a:lstStyle/>
        <a:p>
          <a:endParaRPr lang="en-US"/>
        </a:p>
      </dgm:t>
    </dgm:pt>
    <dgm:pt modelId="{244FD875-EF1F-4F7F-B0CF-E139CECBA2AE}">
      <dgm:prSet/>
      <dgm:spPr/>
      <dgm:t>
        <a:bodyPr/>
        <a:lstStyle/>
        <a:p>
          <a:r>
            <a:rPr lang="en-US"/>
            <a:t>Mall för hälsoekonomisk analys framtagen  </a:t>
          </a:r>
          <a:endParaRPr lang="en-US" dirty="0"/>
        </a:p>
      </dgm:t>
    </dgm:pt>
    <dgm:pt modelId="{A70DE829-1385-4E50-9A31-EE6B48EAE755}" type="parTrans" cxnId="{6CAA7099-BB39-451A-914F-CED581854D28}">
      <dgm:prSet/>
      <dgm:spPr/>
      <dgm:t>
        <a:bodyPr/>
        <a:lstStyle/>
        <a:p>
          <a:endParaRPr lang="sv-SE"/>
        </a:p>
      </dgm:t>
    </dgm:pt>
    <dgm:pt modelId="{675C6A7E-5E86-4E80-9C6D-320E48F9C431}" type="sibTrans" cxnId="{6CAA7099-BB39-451A-914F-CED581854D28}">
      <dgm:prSet/>
      <dgm:spPr/>
      <dgm:t>
        <a:bodyPr/>
        <a:lstStyle/>
        <a:p>
          <a:endParaRPr lang="sv-SE"/>
        </a:p>
      </dgm:t>
    </dgm:pt>
    <dgm:pt modelId="{9E9E4544-462E-4476-81BC-DF8BACD25102}" type="pres">
      <dgm:prSet presAssocID="{8C7E35F5-3048-40B8-8A6C-95D005BFF5D0}" presName="linear" presStyleCnt="0">
        <dgm:presLayoutVars>
          <dgm:dir/>
          <dgm:animLvl val="lvl"/>
          <dgm:resizeHandles val="exact"/>
        </dgm:presLayoutVars>
      </dgm:prSet>
      <dgm:spPr/>
    </dgm:pt>
    <dgm:pt modelId="{B7A99D8F-22B3-4456-B886-BFDB5A4EAE5C}" type="pres">
      <dgm:prSet presAssocID="{4AE63ED0-BC43-4E93-B0DB-8FD587645C48}" presName="parentLin" presStyleCnt="0"/>
      <dgm:spPr/>
    </dgm:pt>
    <dgm:pt modelId="{A4032ECB-F56E-4A1A-87F1-7A26AB39749B}" type="pres">
      <dgm:prSet presAssocID="{4AE63ED0-BC43-4E93-B0DB-8FD587645C48}" presName="parentLeftMargin" presStyleLbl="node1" presStyleIdx="0" presStyleCnt="3"/>
      <dgm:spPr/>
    </dgm:pt>
    <dgm:pt modelId="{1CDC388B-049E-48B2-AD57-F147C7C56642}" type="pres">
      <dgm:prSet presAssocID="{4AE63ED0-BC43-4E93-B0DB-8FD587645C48}" presName="parentText" presStyleLbl="node1" presStyleIdx="0" presStyleCnt="3">
        <dgm:presLayoutVars>
          <dgm:chMax val="0"/>
          <dgm:bulletEnabled val="1"/>
        </dgm:presLayoutVars>
      </dgm:prSet>
      <dgm:spPr/>
    </dgm:pt>
    <dgm:pt modelId="{965F77EB-49FC-41DA-A395-A52062512281}" type="pres">
      <dgm:prSet presAssocID="{4AE63ED0-BC43-4E93-B0DB-8FD587645C48}" presName="negativeSpace" presStyleCnt="0"/>
      <dgm:spPr/>
    </dgm:pt>
    <dgm:pt modelId="{F16229BE-953A-4422-911F-8A324124525E}" type="pres">
      <dgm:prSet presAssocID="{4AE63ED0-BC43-4E93-B0DB-8FD587645C48}" presName="childText" presStyleLbl="conFgAcc1" presStyleIdx="0" presStyleCnt="3">
        <dgm:presLayoutVars>
          <dgm:bulletEnabled val="1"/>
        </dgm:presLayoutVars>
      </dgm:prSet>
      <dgm:spPr/>
    </dgm:pt>
    <dgm:pt modelId="{A9B34112-95D4-46CC-BA81-718F9EA2044D}" type="pres">
      <dgm:prSet presAssocID="{6967D8DE-C1B4-41DC-B121-3FE4F494604C}" presName="spaceBetweenRectangles" presStyleCnt="0"/>
      <dgm:spPr/>
    </dgm:pt>
    <dgm:pt modelId="{7CCFC8A3-C511-4791-97E6-B253E5319E68}" type="pres">
      <dgm:prSet presAssocID="{574FCA9E-F48C-4338-8263-1826D337F4AA}" presName="parentLin" presStyleCnt="0"/>
      <dgm:spPr/>
    </dgm:pt>
    <dgm:pt modelId="{1056D0DD-D3C0-4409-ACD5-9CEB5BCBA7C8}" type="pres">
      <dgm:prSet presAssocID="{574FCA9E-F48C-4338-8263-1826D337F4AA}" presName="parentLeftMargin" presStyleLbl="node1" presStyleIdx="0" presStyleCnt="3"/>
      <dgm:spPr/>
    </dgm:pt>
    <dgm:pt modelId="{D5E8D33D-C7D1-46C3-9312-AF094C18DD5A}" type="pres">
      <dgm:prSet presAssocID="{574FCA9E-F48C-4338-8263-1826D337F4AA}" presName="parentText" presStyleLbl="node1" presStyleIdx="1" presStyleCnt="3">
        <dgm:presLayoutVars>
          <dgm:chMax val="0"/>
          <dgm:bulletEnabled val="1"/>
        </dgm:presLayoutVars>
      </dgm:prSet>
      <dgm:spPr/>
    </dgm:pt>
    <dgm:pt modelId="{39F3BE99-CD3E-411C-9FCE-50663CAA8F2D}" type="pres">
      <dgm:prSet presAssocID="{574FCA9E-F48C-4338-8263-1826D337F4AA}" presName="negativeSpace" presStyleCnt="0"/>
      <dgm:spPr/>
    </dgm:pt>
    <dgm:pt modelId="{3796E571-6AC0-47FF-92A1-491F85A19F11}" type="pres">
      <dgm:prSet presAssocID="{574FCA9E-F48C-4338-8263-1826D337F4AA}" presName="childText" presStyleLbl="conFgAcc1" presStyleIdx="1" presStyleCnt="3">
        <dgm:presLayoutVars>
          <dgm:bulletEnabled val="1"/>
        </dgm:presLayoutVars>
      </dgm:prSet>
      <dgm:spPr/>
    </dgm:pt>
    <dgm:pt modelId="{B14F2A98-A7C6-45E1-AB6C-5229739B4C0E}" type="pres">
      <dgm:prSet presAssocID="{6D7914D8-F5C2-4EDD-8342-82EC37BD7B20}" presName="spaceBetweenRectangles" presStyleCnt="0"/>
      <dgm:spPr/>
    </dgm:pt>
    <dgm:pt modelId="{ED05778C-BC46-431E-B990-1001CDF42EA5}" type="pres">
      <dgm:prSet presAssocID="{7B3B8662-04EB-41B2-A5AA-FE42F392E842}" presName="parentLin" presStyleCnt="0"/>
      <dgm:spPr/>
    </dgm:pt>
    <dgm:pt modelId="{782A8083-2FA0-4824-96C4-B653E0289338}" type="pres">
      <dgm:prSet presAssocID="{7B3B8662-04EB-41B2-A5AA-FE42F392E842}" presName="parentLeftMargin" presStyleLbl="node1" presStyleIdx="1" presStyleCnt="3"/>
      <dgm:spPr/>
    </dgm:pt>
    <dgm:pt modelId="{522457FF-36B5-4550-AB2B-9A67625E4EE2}" type="pres">
      <dgm:prSet presAssocID="{7B3B8662-04EB-41B2-A5AA-FE42F392E842}" presName="parentText" presStyleLbl="node1" presStyleIdx="2" presStyleCnt="3">
        <dgm:presLayoutVars>
          <dgm:chMax val="0"/>
          <dgm:bulletEnabled val="1"/>
        </dgm:presLayoutVars>
      </dgm:prSet>
      <dgm:spPr/>
    </dgm:pt>
    <dgm:pt modelId="{5BC715CD-EBD5-4164-927A-7CCB312E02F3}" type="pres">
      <dgm:prSet presAssocID="{7B3B8662-04EB-41B2-A5AA-FE42F392E842}" presName="negativeSpace" presStyleCnt="0"/>
      <dgm:spPr/>
    </dgm:pt>
    <dgm:pt modelId="{278DA168-CB0F-44CA-A95C-572969311EBA}" type="pres">
      <dgm:prSet presAssocID="{7B3B8662-04EB-41B2-A5AA-FE42F392E842}" presName="childText" presStyleLbl="conFgAcc1" presStyleIdx="2" presStyleCnt="3">
        <dgm:presLayoutVars>
          <dgm:bulletEnabled val="1"/>
        </dgm:presLayoutVars>
      </dgm:prSet>
      <dgm:spPr/>
    </dgm:pt>
  </dgm:ptLst>
  <dgm:cxnLst>
    <dgm:cxn modelId="{C1B9060D-DBA0-449D-AED4-B75CFB4C592D}" type="presOf" srcId="{244FD875-EF1F-4F7F-B0CF-E139CECBA2AE}" destId="{278DA168-CB0F-44CA-A95C-572969311EBA}" srcOrd="0" destOrd="0" presId="urn:microsoft.com/office/officeart/2005/8/layout/list1"/>
    <dgm:cxn modelId="{AA240A2E-0861-42E4-BC7C-F1CD5FAC662C}" type="presOf" srcId="{8C7E35F5-3048-40B8-8A6C-95D005BFF5D0}" destId="{9E9E4544-462E-4476-81BC-DF8BACD25102}" srcOrd="0" destOrd="0" presId="urn:microsoft.com/office/officeart/2005/8/layout/list1"/>
    <dgm:cxn modelId="{9CC7C736-D084-4726-893E-DE8449BBD19F}" srcId="{76E6937B-8F96-44AD-BEBC-3D5E7349D75B}" destId="{CF8E6974-900B-495B-9BAC-744019C306A7}" srcOrd="1" destOrd="0" parTransId="{7EC77D7C-CC3E-425D-B6A2-1B6B1B99A2A2}" sibTransId="{885E591F-3847-4505-BEC4-B28C6AAD68FD}"/>
    <dgm:cxn modelId="{E04D4937-B07F-4607-8AD4-4BE224E6632A}" srcId="{4AE63ED0-BC43-4E93-B0DB-8FD587645C48}" destId="{49F5D776-D459-469D-BD31-6818D5C6D575}" srcOrd="0" destOrd="0" parTransId="{9EBBB0C2-E8F9-42A1-B650-CF8488B14092}" sibTransId="{71B348D8-6EE7-4BCF-9E12-A3BE30971127}"/>
    <dgm:cxn modelId="{7B9FAA38-3C13-4992-AEB0-47BB7CDCA009}" type="presOf" srcId="{7B3B8662-04EB-41B2-A5AA-FE42F392E842}" destId="{522457FF-36B5-4550-AB2B-9A67625E4EE2}" srcOrd="1" destOrd="0" presId="urn:microsoft.com/office/officeart/2005/8/layout/list1"/>
    <dgm:cxn modelId="{19EC095C-C78A-4002-8B88-A300D9D53AD3}" type="presOf" srcId="{EF061244-77CE-4B12-A82B-38240B19C446}" destId="{3796E571-6AC0-47FF-92A1-491F85A19F11}" srcOrd="0" destOrd="1" presId="urn:microsoft.com/office/officeart/2005/8/layout/list1"/>
    <dgm:cxn modelId="{87A7F643-4CE6-4F56-B67A-AE353A614837}" srcId="{574FCA9E-F48C-4338-8263-1826D337F4AA}" destId="{76E6937B-8F96-44AD-BEBC-3D5E7349D75B}" srcOrd="0" destOrd="0" parTransId="{E51C44FD-6E39-4282-8ACB-2BB847F5445F}" sibTransId="{C8763C5C-2A3A-4BA6-917D-77E705A7A8D3}"/>
    <dgm:cxn modelId="{2F06DC52-23ED-4E00-A804-3B7C6ADF048F}" type="presOf" srcId="{574FCA9E-F48C-4338-8263-1826D337F4AA}" destId="{1056D0DD-D3C0-4409-ACD5-9CEB5BCBA7C8}" srcOrd="0" destOrd="0" presId="urn:microsoft.com/office/officeart/2005/8/layout/list1"/>
    <dgm:cxn modelId="{026FCD8B-C947-4961-8EED-9E231DB501EB}" type="presOf" srcId="{1F590627-446E-4F27-973B-42B32AD3785F}" destId="{F16229BE-953A-4422-911F-8A324124525E}" srcOrd="0" destOrd="1" presId="urn:microsoft.com/office/officeart/2005/8/layout/list1"/>
    <dgm:cxn modelId="{B6B1E38D-8F29-4347-9D17-1482B6B19E04}" type="presOf" srcId="{4AE63ED0-BC43-4E93-B0DB-8FD587645C48}" destId="{1CDC388B-049E-48B2-AD57-F147C7C56642}" srcOrd="1" destOrd="0" presId="urn:microsoft.com/office/officeart/2005/8/layout/list1"/>
    <dgm:cxn modelId="{6CAA7099-BB39-451A-914F-CED581854D28}" srcId="{7B3B8662-04EB-41B2-A5AA-FE42F392E842}" destId="{244FD875-EF1F-4F7F-B0CF-E139CECBA2AE}" srcOrd="0" destOrd="0" parTransId="{A70DE829-1385-4E50-9A31-EE6B48EAE755}" sibTransId="{675C6A7E-5E86-4E80-9C6D-320E48F9C431}"/>
    <dgm:cxn modelId="{E6FBC6B2-20A4-4568-A1BC-4A10010029DE}" type="presOf" srcId="{7B3B8662-04EB-41B2-A5AA-FE42F392E842}" destId="{782A8083-2FA0-4824-96C4-B653E0289338}" srcOrd="0" destOrd="0" presId="urn:microsoft.com/office/officeart/2005/8/layout/list1"/>
    <dgm:cxn modelId="{A1F0A6B3-3459-414F-9FAE-FE468EBE559D}" srcId="{8C7E35F5-3048-40B8-8A6C-95D005BFF5D0}" destId="{7B3B8662-04EB-41B2-A5AA-FE42F392E842}" srcOrd="2" destOrd="0" parTransId="{9091B669-0CA0-43D5-B9DF-92AB6A833506}" sibTransId="{E850018E-1914-48E5-972D-76E88FD1859B}"/>
    <dgm:cxn modelId="{89156BDE-1648-420A-BEDE-B5F36E5EB8B6}" type="presOf" srcId="{76E6937B-8F96-44AD-BEBC-3D5E7349D75B}" destId="{3796E571-6AC0-47FF-92A1-491F85A19F11}" srcOrd="0" destOrd="0" presId="urn:microsoft.com/office/officeart/2005/8/layout/list1"/>
    <dgm:cxn modelId="{86E185E0-E3F6-46C4-BD7F-F5250ACED4BD}" srcId="{8C7E35F5-3048-40B8-8A6C-95D005BFF5D0}" destId="{4AE63ED0-BC43-4E93-B0DB-8FD587645C48}" srcOrd="0" destOrd="0" parTransId="{9AFCD3B5-12A2-4C98-BBDD-2E8788C2815B}" sibTransId="{6967D8DE-C1B4-41DC-B121-3FE4F494604C}"/>
    <dgm:cxn modelId="{E7579BE2-0C34-4B90-BD19-E38364550BFA}" type="presOf" srcId="{574FCA9E-F48C-4338-8263-1826D337F4AA}" destId="{D5E8D33D-C7D1-46C3-9312-AF094C18DD5A}" srcOrd="1" destOrd="0" presId="urn:microsoft.com/office/officeart/2005/8/layout/list1"/>
    <dgm:cxn modelId="{B51E54EC-7CB1-4D0A-8118-E9B0A1550AEC}" srcId="{8C7E35F5-3048-40B8-8A6C-95D005BFF5D0}" destId="{574FCA9E-F48C-4338-8263-1826D337F4AA}" srcOrd="1" destOrd="0" parTransId="{6A0072BC-70CA-4FE7-B39D-56969DF3DB6D}" sibTransId="{6D7914D8-F5C2-4EDD-8342-82EC37BD7B20}"/>
    <dgm:cxn modelId="{C84068ED-C074-4373-9D33-F3482081B4C4}" type="presOf" srcId="{4AE63ED0-BC43-4E93-B0DB-8FD587645C48}" destId="{A4032ECB-F56E-4A1A-87F1-7A26AB39749B}" srcOrd="0" destOrd="0" presId="urn:microsoft.com/office/officeart/2005/8/layout/list1"/>
    <dgm:cxn modelId="{791239F1-3646-4FFA-869C-E861FBE335EA}" type="presOf" srcId="{CF8E6974-900B-495B-9BAC-744019C306A7}" destId="{3796E571-6AC0-47FF-92A1-491F85A19F11}" srcOrd="0" destOrd="2" presId="urn:microsoft.com/office/officeart/2005/8/layout/list1"/>
    <dgm:cxn modelId="{FEA2AFF1-BF49-4F73-9184-20B633CA0524}" type="presOf" srcId="{49F5D776-D459-469D-BD31-6818D5C6D575}" destId="{F16229BE-953A-4422-911F-8A324124525E}" srcOrd="0" destOrd="0" presId="urn:microsoft.com/office/officeart/2005/8/layout/list1"/>
    <dgm:cxn modelId="{BB0C84F2-BDB8-4A28-A472-CAA35BA7B57D}" srcId="{49F5D776-D459-469D-BD31-6818D5C6D575}" destId="{1F590627-446E-4F27-973B-42B32AD3785F}" srcOrd="0" destOrd="0" parTransId="{D1D736BA-299C-4986-A19C-ACC4BD1311C4}" sibTransId="{57E82320-E42D-4A15-B4C0-F6CF69F7829B}"/>
    <dgm:cxn modelId="{5D3AFDFB-15A7-433D-8C58-36A0801AA3F3}" srcId="{76E6937B-8F96-44AD-BEBC-3D5E7349D75B}" destId="{EF061244-77CE-4B12-A82B-38240B19C446}" srcOrd="0" destOrd="0" parTransId="{29298194-71B8-441C-BDED-1255E1B253CE}" sibTransId="{75BE2FA3-FE0C-4D03-AADA-6CF68E716EFC}"/>
    <dgm:cxn modelId="{18108ACB-D021-4536-9543-43A40DB55F19}" type="presParOf" srcId="{9E9E4544-462E-4476-81BC-DF8BACD25102}" destId="{B7A99D8F-22B3-4456-B886-BFDB5A4EAE5C}" srcOrd="0" destOrd="0" presId="urn:microsoft.com/office/officeart/2005/8/layout/list1"/>
    <dgm:cxn modelId="{CFCD44E5-21B2-42DE-9A99-6843BCF8236F}" type="presParOf" srcId="{B7A99D8F-22B3-4456-B886-BFDB5A4EAE5C}" destId="{A4032ECB-F56E-4A1A-87F1-7A26AB39749B}" srcOrd="0" destOrd="0" presId="urn:microsoft.com/office/officeart/2005/8/layout/list1"/>
    <dgm:cxn modelId="{9597D6D2-02A1-44DA-AD24-0DE55BC48CC1}" type="presParOf" srcId="{B7A99D8F-22B3-4456-B886-BFDB5A4EAE5C}" destId="{1CDC388B-049E-48B2-AD57-F147C7C56642}" srcOrd="1" destOrd="0" presId="urn:microsoft.com/office/officeart/2005/8/layout/list1"/>
    <dgm:cxn modelId="{C9559CE2-BB61-4B23-8DD5-94147E3E8414}" type="presParOf" srcId="{9E9E4544-462E-4476-81BC-DF8BACD25102}" destId="{965F77EB-49FC-41DA-A395-A52062512281}" srcOrd="1" destOrd="0" presId="urn:microsoft.com/office/officeart/2005/8/layout/list1"/>
    <dgm:cxn modelId="{0BB5F135-7A12-4890-A195-222621CE61FB}" type="presParOf" srcId="{9E9E4544-462E-4476-81BC-DF8BACD25102}" destId="{F16229BE-953A-4422-911F-8A324124525E}" srcOrd="2" destOrd="0" presId="urn:microsoft.com/office/officeart/2005/8/layout/list1"/>
    <dgm:cxn modelId="{AFF675F5-CBA7-4376-BDE3-68D7B6D7FB09}" type="presParOf" srcId="{9E9E4544-462E-4476-81BC-DF8BACD25102}" destId="{A9B34112-95D4-46CC-BA81-718F9EA2044D}" srcOrd="3" destOrd="0" presId="urn:microsoft.com/office/officeart/2005/8/layout/list1"/>
    <dgm:cxn modelId="{5EF434ED-6B19-4DAC-ADA0-1217177FE1FA}" type="presParOf" srcId="{9E9E4544-462E-4476-81BC-DF8BACD25102}" destId="{7CCFC8A3-C511-4791-97E6-B253E5319E68}" srcOrd="4" destOrd="0" presId="urn:microsoft.com/office/officeart/2005/8/layout/list1"/>
    <dgm:cxn modelId="{00EEEC98-944B-4389-BDD5-AD2CEEF10C45}" type="presParOf" srcId="{7CCFC8A3-C511-4791-97E6-B253E5319E68}" destId="{1056D0DD-D3C0-4409-ACD5-9CEB5BCBA7C8}" srcOrd="0" destOrd="0" presId="urn:microsoft.com/office/officeart/2005/8/layout/list1"/>
    <dgm:cxn modelId="{C100B777-DA98-4E27-82F1-F6A72177B077}" type="presParOf" srcId="{7CCFC8A3-C511-4791-97E6-B253E5319E68}" destId="{D5E8D33D-C7D1-46C3-9312-AF094C18DD5A}" srcOrd="1" destOrd="0" presId="urn:microsoft.com/office/officeart/2005/8/layout/list1"/>
    <dgm:cxn modelId="{7A98F796-49C5-400A-853E-065FC2113C46}" type="presParOf" srcId="{9E9E4544-462E-4476-81BC-DF8BACD25102}" destId="{39F3BE99-CD3E-411C-9FCE-50663CAA8F2D}" srcOrd="5" destOrd="0" presId="urn:microsoft.com/office/officeart/2005/8/layout/list1"/>
    <dgm:cxn modelId="{FF7CCDB6-1AD1-45DB-B29F-1B6DD4E58FAA}" type="presParOf" srcId="{9E9E4544-462E-4476-81BC-DF8BACD25102}" destId="{3796E571-6AC0-47FF-92A1-491F85A19F11}" srcOrd="6" destOrd="0" presId="urn:microsoft.com/office/officeart/2005/8/layout/list1"/>
    <dgm:cxn modelId="{3E0A567E-A105-4A34-9400-A62321EDAC91}" type="presParOf" srcId="{9E9E4544-462E-4476-81BC-DF8BACD25102}" destId="{B14F2A98-A7C6-45E1-AB6C-5229739B4C0E}" srcOrd="7" destOrd="0" presId="urn:microsoft.com/office/officeart/2005/8/layout/list1"/>
    <dgm:cxn modelId="{6802F82F-1279-4385-AC64-ECF274A8C737}" type="presParOf" srcId="{9E9E4544-462E-4476-81BC-DF8BACD25102}" destId="{ED05778C-BC46-431E-B990-1001CDF42EA5}" srcOrd="8" destOrd="0" presId="urn:microsoft.com/office/officeart/2005/8/layout/list1"/>
    <dgm:cxn modelId="{11766BB0-5FD2-4C91-A682-64FEB3C427BB}" type="presParOf" srcId="{ED05778C-BC46-431E-B990-1001CDF42EA5}" destId="{782A8083-2FA0-4824-96C4-B653E0289338}" srcOrd="0" destOrd="0" presId="urn:microsoft.com/office/officeart/2005/8/layout/list1"/>
    <dgm:cxn modelId="{77D54711-E91D-4BE3-9F36-6090A209F882}" type="presParOf" srcId="{ED05778C-BC46-431E-B990-1001CDF42EA5}" destId="{522457FF-36B5-4550-AB2B-9A67625E4EE2}" srcOrd="1" destOrd="0" presId="urn:microsoft.com/office/officeart/2005/8/layout/list1"/>
    <dgm:cxn modelId="{034521FC-4E82-41BB-9CC0-7C6B50735E61}" type="presParOf" srcId="{9E9E4544-462E-4476-81BC-DF8BACD25102}" destId="{5BC715CD-EBD5-4164-927A-7CCB312E02F3}" srcOrd="9" destOrd="0" presId="urn:microsoft.com/office/officeart/2005/8/layout/list1"/>
    <dgm:cxn modelId="{F0A49B21-A73B-4E37-954B-736F33E60E45}" type="presParOf" srcId="{9E9E4544-462E-4476-81BC-DF8BACD25102}" destId="{278DA168-CB0F-44CA-A95C-572969311EB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2FBEDB-3E72-4265-9EB4-04D40AF553AA}" type="doc">
      <dgm:prSet loTypeId="urn:microsoft.com/office/officeart/2005/8/layout/default" loCatId="list" qsTypeId="urn:microsoft.com/office/officeart/2005/8/quickstyle/simple1#17" qsCatId="simple" csTypeId="urn:microsoft.com/office/officeart/2005/8/colors/accent1_2#19" csCatId="accent1" phldr="1"/>
      <dgm:spPr/>
      <dgm:t>
        <a:bodyPr/>
        <a:lstStyle/>
        <a:p>
          <a:endParaRPr lang="en-US"/>
        </a:p>
      </dgm:t>
    </dgm:pt>
    <dgm:pt modelId="{6F737789-AA05-414D-B822-1916EEA79D98}">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sv-SE" sz="1300" b="1" noProof="0" dirty="0"/>
            <a:t>Kapitel 3 Ansökningar som avser läkemedel som redan ingår i läkemedelsförmånen</a:t>
          </a:r>
        </a:p>
        <a:p>
          <a:pPr marL="0" marR="0" lvl="0" indent="0" defTabSz="914400" eaLnBrk="1" fontAlgn="auto" latinLnBrk="0" hangingPunct="1">
            <a:lnSpc>
              <a:spcPct val="100000"/>
            </a:lnSpc>
            <a:spcBef>
              <a:spcPts val="0"/>
            </a:spcBef>
            <a:spcAft>
              <a:spcPts val="0"/>
            </a:spcAft>
            <a:buClrTx/>
            <a:buSzTx/>
            <a:buFontTx/>
            <a:buNone/>
            <a:tabLst/>
            <a:defRPr/>
          </a:pPr>
          <a:endParaRPr lang="sv-SE" sz="1100" b="1" noProof="0" dirty="0"/>
        </a:p>
        <a:p>
          <a:pPr marL="0" marR="0" lvl="0" indent="0" defTabSz="914400" eaLnBrk="1" fontAlgn="auto" latinLnBrk="0" hangingPunct="1">
            <a:lnSpc>
              <a:spcPct val="100000"/>
            </a:lnSpc>
            <a:spcBef>
              <a:spcPts val="0"/>
            </a:spcBef>
            <a:spcAft>
              <a:spcPts val="0"/>
            </a:spcAft>
            <a:buClrTx/>
            <a:buSzTx/>
            <a:buFontTx/>
            <a:buNone/>
            <a:tabLst/>
            <a:defRPr/>
          </a:pPr>
          <a:r>
            <a:rPr lang="sv-SE" sz="1100" b="1" noProof="0" dirty="0"/>
            <a:t>-</a:t>
          </a:r>
          <a:r>
            <a:rPr lang="sv-SE" sz="1100" b="0" noProof="0" dirty="0"/>
            <a:t>Omarbetade bestämmelser om ansökningar som avser prishöjning och sänkning</a:t>
          </a:r>
        </a:p>
        <a:p>
          <a:pPr marL="0" marR="0" lvl="0" indent="0" defTabSz="914400" eaLnBrk="1" fontAlgn="auto" latinLnBrk="0" hangingPunct="1">
            <a:lnSpc>
              <a:spcPct val="100000"/>
            </a:lnSpc>
            <a:spcBef>
              <a:spcPts val="0"/>
            </a:spcBef>
            <a:spcAft>
              <a:spcPts val="0"/>
            </a:spcAft>
            <a:buClrTx/>
            <a:buSzTx/>
            <a:buFontTx/>
            <a:buNone/>
            <a:tabLst/>
            <a:defRPr/>
          </a:pPr>
          <a:r>
            <a:rPr lang="sv-SE" sz="1100" b="0" noProof="0" dirty="0"/>
            <a:t>- Bestämmelser om höjning av priset upp till takpris och i övrigt</a:t>
          </a:r>
        </a:p>
        <a:p>
          <a:pPr marL="0" marR="0" lvl="0" indent="0" defTabSz="914400" eaLnBrk="1" fontAlgn="auto" latinLnBrk="0" hangingPunct="1">
            <a:lnSpc>
              <a:spcPct val="100000"/>
            </a:lnSpc>
            <a:spcBef>
              <a:spcPts val="0"/>
            </a:spcBef>
            <a:spcAft>
              <a:spcPts val="0"/>
            </a:spcAft>
            <a:buClrTx/>
            <a:buSzTx/>
            <a:buFontTx/>
            <a:buNone/>
            <a:tabLst/>
            <a:defRPr/>
          </a:pPr>
          <a:r>
            <a:rPr lang="sv-SE" sz="1100" b="0" noProof="0" dirty="0"/>
            <a:t>-Bestämmelser om tidsbegränsad prishöjning</a:t>
          </a:r>
        </a:p>
        <a:p>
          <a:pPr marL="0" marR="0" lvl="0" indent="0" defTabSz="914400" eaLnBrk="1" fontAlgn="auto" latinLnBrk="0" hangingPunct="1">
            <a:lnSpc>
              <a:spcPct val="100000"/>
            </a:lnSpc>
            <a:spcBef>
              <a:spcPts val="0"/>
            </a:spcBef>
            <a:spcAft>
              <a:spcPts val="0"/>
            </a:spcAft>
            <a:buClrTx/>
            <a:buSzTx/>
            <a:buFontTx/>
            <a:buNone/>
            <a:tabLst/>
            <a:defRPr/>
          </a:pPr>
          <a:r>
            <a:rPr lang="sv-SE" sz="1100" b="0" noProof="0" dirty="0"/>
            <a:t>- Nya krav vad en ansökan om utträde ska innehålla</a:t>
          </a:r>
        </a:p>
        <a:p>
          <a:pPr marL="0" lvl="0" defTabSz="622300">
            <a:lnSpc>
              <a:spcPct val="90000"/>
            </a:lnSpc>
            <a:spcBef>
              <a:spcPct val="0"/>
            </a:spcBef>
            <a:spcAft>
              <a:spcPct val="35000"/>
            </a:spcAft>
            <a:buNone/>
          </a:pPr>
          <a:endParaRPr lang="en-US" sz="1100" dirty="0"/>
        </a:p>
      </dgm:t>
    </dgm:pt>
    <dgm:pt modelId="{FDF9F922-3C9A-4773-A7DF-EBB7D79CE4C3}" type="parTrans" cxnId="{DF739FFA-6FB9-4188-B0FA-4AAB2F0C4374}">
      <dgm:prSet/>
      <dgm:spPr/>
      <dgm:t>
        <a:bodyPr/>
        <a:lstStyle/>
        <a:p>
          <a:endParaRPr lang="en-US"/>
        </a:p>
      </dgm:t>
    </dgm:pt>
    <dgm:pt modelId="{E51F92E9-D008-4241-80EB-0199A8194B72}" type="sibTrans" cxnId="{DF739FFA-6FB9-4188-B0FA-4AAB2F0C4374}">
      <dgm:prSet/>
      <dgm:spPr/>
      <dgm:t>
        <a:bodyPr/>
        <a:lstStyle/>
        <a:p>
          <a:endParaRPr lang="en-US"/>
        </a:p>
      </dgm:t>
    </dgm:pt>
    <dgm:pt modelId="{0E3895E0-A54E-49F3-B57A-62CB2E66633E}">
      <dgm:prSet custT="1"/>
      <dgm:spPr/>
      <dgm:t>
        <a:bodyPr/>
        <a:lstStyle/>
        <a:p>
          <a:r>
            <a:rPr lang="sv-SE" sz="1300" b="1" noProof="0"/>
            <a:t>Övergripande språkliga och redaktionella förbättringar</a:t>
          </a:r>
        </a:p>
      </dgm:t>
    </dgm:pt>
    <dgm:pt modelId="{C587EB2A-4C02-41FE-83EC-EA215BE5957C}" type="parTrans" cxnId="{9B63B7D3-D296-4E93-AD5C-35A32DC6A29F}">
      <dgm:prSet/>
      <dgm:spPr/>
      <dgm:t>
        <a:bodyPr/>
        <a:lstStyle/>
        <a:p>
          <a:endParaRPr lang="en-US"/>
        </a:p>
      </dgm:t>
    </dgm:pt>
    <dgm:pt modelId="{0AD5A6D8-EAD5-400E-B29D-2C94CA4C58E6}" type="sibTrans" cxnId="{9B63B7D3-D296-4E93-AD5C-35A32DC6A29F}">
      <dgm:prSet/>
      <dgm:spPr/>
      <dgm:t>
        <a:bodyPr/>
        <a:lstStyle/>
        <a:p>
          <a:endParaRPr lang="en-US"/>
        </a:p>
      </dgm:t>
    </dgm:pt>
    <dgm:pt modelId="{22111FA9-C33F-4B53-88FC-540F6F776B0F}">
      <dgm:prSet phldrT="[Text]" phldr="0" custT="1"/>
      <dgm:spPr/>
      <dgm:t>
        <a:bodyPr/>
        <a:lstStyle/>
        <a:p>
          <a:pPr algn="ctr"/>
          <a:r>
            <a:rPr lang="sv-SE" sz="1300" b="1"/>
            <a:t>Kapitel 1 Inledande bestämmelser</a:t>
          </a:r>
        </a:p>
        <a:p>
          <a:pPr algn="ctr"/>
          <a:endParaRPr lang="sv-SE" sz="1100"/>
        </a:p>
        <a:p>
          <a:pPr algn="ctr"/>
          <a:r>
            <a:rPr lang="sv-SE" sz="1100"/>
            <a:t>- Nya och ändrade definitioner</a:t>
          </a:r>
        </a:p>
        <a:p>
          <a:pPr algn="ctr"/>
          <a:endParaRPr lang="sv-SE" sz="1100"/>
        </a:p>
        <a:p>
          <a:pPr algn="ctr"/>
          <a:endParaRPr lang="sv-SE" sz="1100"/>
        </a:p>
        <a:p>
          <a:pPr algn="ctr"/>
          <a:endParaRPr lang="sv-SE" sz="1100"/>
        </a:p>
        <a:p>
          <a:pPr algn="ctr"/>
          <a:endParaRPr lang="sv-SE" sz="1100"/>
        </a:p>
        <a:p>
          <a:pPr algn="ctr"/>
          <a:endParaRPr lang="sv-SE" sz="1100"/>
        </a:p>
      </dgm:t>
    </dgm:pt>
    <dgm:pt modelId="{7DF7D491-8549-4A52-8771-63798451E15F}" type="parTrans" cxnId="{40251C37-747D-4298-A5F1-2DBCBF225806}">
      <dgm:prSet/>
      <dgm:spPr/>
      <dgm:t>
        <a:bodyPr/>
        <a:lstStyle/>
        <a:p>
          <a:endParaRPr lang="sv-SE"/>
        </a:p>
      </dgm:t>
    </dgm:pt>
    <dgm:pt modelId="{E175B5F8-F404-4532-83D2-5D4E92840C68}" type="sibTrans" cxnId="{40251C37-747D-4298-A5F1-2DBCBF225806}">
      <dgm:prSet/>
      <dgm:spPr/>
      <dgm:t>
        <a:bodyPr/>
        <a:lstStyle/>
        <a:p>
          <a:endParaRPr lang="sv-SE"/>
        </a:p>
      </dgm:t>
    </dgm:pt>
    <dgm:pt modelId="{A129A52F-0042-49AE-A1B6-B6E36CC8F764}">
      <dgm:prSet phldrT="[Text]" phldr="0" custT="1"/>
      <dgm:spPr/>
      <dgm:t>
        <a:bodyPr/>
        <a:lstStyle/>
        <a:p>
          <a:r>
            <a:rPr lang="sv-SE" sz="1300" b="1"/>
            <a:t>Kapiteluppdelning</a:t>
          </a:r>
        </a:p>
      </dgm:t>
    </dgm:pt>
    <dgm:pt modelId="{D6F55E0C-EAC8-45D2-A3ED-50BCAF789F3A}" type="parTrans" cxnId="{EC38282D-97E3-41E1-B26B-5992D1C91D5C}">
      <dgm:prSet/>
      <dgm:spPr/>
      <dgm:t>
        <a:bodyPr/>
        <a:lstStyle/>
        <a:p>
          <a:endParaRPr lang="sv-SE"/>
        </a:p>
      </dgm:t>
    </dgm:pt>
    <dgm:pt modelId="{722A30D9-EB1D-4DE8-BDE5-0F8D98FCFE57}" type="sibTrans" cxnId="{EC38282D-97E3-41E1-B26B-5992D1C91D5C}">
      <dgm:prSet/>
      <dgm:spPr/>
      <dgm:t>
        <a:bodyPr/>
        <a:lstStyle/>
        <a:p>
          <a:endParaRPr lang="sv-SE"/>
        </a:p>
      </dgm:t>
    </dgm:pt>
    <dgm:pt modelId="{8D1000BE-A87F-4CF4-94F0-5E13DF521D02}">
      <dgm:prSet phldrT="[Text]" phldr="0" custT="1"/>
      <dgm:spPr/>
      <dgm:t>
        <a:bodyPr/>
        <a:lstStyle/>
        <a:p>
          <a:pPr algn="ctr"/>
          <a:endParaRPr lang="sv-SE" sz="1300" b="1" dirty="0"/>
        </a:p>
        <a:p>
          <a:pPr algn="ctr"/>
          <a:r>
            <a:rPr lang="sv-SE" sz="1300" b="1" dirty="0"/>
            <a:t>Kapitel 2 Ansökningar som avser nya läkemedel m.m.</a:t>
          </a:r>
        </a:p>
        <a:p>
          <a:pPr algn="ctr"/>
          <a:endParaRPr lang="sv-SE" sz="1100" b="1" dirty="0"/>
        </a:p>
        <a:p>
          <a:pPr algn="ctr"/>
          <a:r>
            <a:rPr lang="sv-SE" sz="1100" b="0" dirty="0"/>
            <a:t>- Generell bestämmelse vad alla ansökningar ska innehålla och specialbestämmelser utifrån typ av ansökan</a:t>
          </a:r>
        </a:p>
        <a:p>
          <a:pPr algn="ctr"/>
          <a:r>
            <a:rPr lang="sv-SE" sz="1100" b="0" dirty="0"/>
            <a:t>- Vissa nya uppgifter krävs för ansökningar som avser nya läkemedel</a:t>
          </a:r>
        </a:p>
        <a:p>
          <a:pPr algn="ctr"/>
          <a:r>
            <a:rPr lang="sv-SE" sz="1100" b="0" dirty="0"/>
            <a:t>- Nytt förenklat ansökningsförfarande om läkemedlet innehåller en etablerad aktiv substans</a:t>
          </a:r>
        </a:p>
        <a:p>
          <a:pPr algn="ctr"/>
          <a:endParaRPr lang="sv-SE" sz="1100" dirty="0"/>
        </a:p>
      </dgm:t>
    </dgm:pt>
    <dgm:pt modelId="{B3B575A3-6F63-417A-9788-378B49C990F9}" type="parTrans" cxnId="{4671C16E-C004-4E33-9A9D-F8A28F8115BF}">
      <dgm:prSet/>
      <dgm:spPr/>
      <dgm:t>
        <a:bodyPr/>
        <a:lstStyle/>
        <a:p>
          <a:endParaRPr lang="sv-SE"/>
        </a:p>
      </dgm:t>
    </dgm:pt>
    <dgm:pt modelId="{953190BF-11B1-4AAC-AB8D-CACFC08B81B7}" type="sibTrans" cxnId="{4671C16E-C004-4E33-9A9D-F8A28F8115BF}">
      <dgm:prSet/>
      <dgm:spPr/>
      <dgm:t>
        <a:bodyPr/>
        <a:lstStyle/>
        <a:p>
          <a:endParaRPr lang="sv-SE"/>
        </a:p>
      </dgm:t>
    </dgm:pt>
    <dgm:pt modelId="{BF8106E6-E119-4CC6-A239-F615574680CF}" type="pres">
      <dgm:prSet presAssocID="{652FBEDB-3E72-4265-9EB4-04D40AF553AA}" presName="diagram" presStyleCnt="0">
        <dgm:presLayoutVars>
          <dgm:dir/>
          <dgm:resizeHandles val="exact"/>
        </dgm:presLayoutVars>
      </dgm:prSet>
      <dgm:spPr/>
    </dgm:pt>
    <dgm:pt modelId="{52BF6B14-197C-469E-B6EF-445C844F40F9}" type="pres">
      <dgm:prSet presAssocID="{6F737789-AA05-414D-B822-1916EEA79D98}" presName="node" presStyleLbl="node1" presStyleIdx="0" presStyleCnt="5" custLinFactX="100000" custLinFactY="10681" custLinFactNeighborX="120000" custLinFactNeighborY="100000">
        <dgm:presLayoutVars>
          <dgm:bulletEnabled val="1"/>
        </dgm:presLayoutVars>
      </dgm:prSet>
      <dgm:spPr/>
    </dgm:pt>
    <dgm:pt modelId="{11FB1B02-7586-44BC-ACCF-FEFF3823B7CE}" type="pres">
      <dgm:prSet presAssocID="{E51F92E9-D008-4241-80EB-0199A8194B72}" presName="sibTrans" presStyleCnt="0"/>
      <dgm:spPr/>
    </dgm:pt>
    <dgm:pt modelId="{B12331F6-0862-4D3D-B593-AC16830EE09F}" type="pres">
      <dgm:prSet presAssocID="{A129A52F-0042-49AE-A1B6-B6E36CC8F764}" presName="node" presStyleLbl="node1" presStyleIdx="1" presStyleCnt="5" custLinFactNeighborX="63851" custLinFactNeighborY="-2226">
        <dgm:presLayoutVars>
          <dgm:bulletEnabled val="1"/>
        </dgm:presLayoutVars>
      </dgm:prSet>
      <dgm:spPr/>
    </dgm:pt>
    <dgm:pt modelId="{A095151D-0E72-4E0D-B2BB-83E2A670F93E}" type="pres">
      <dgm:prSet presAssocID="{722A30D9-EB1D-4DE8-BDE5-0F8D98FCFE57}" presName="sibTrans" presStyleCnt="0"/>
      <dgm:spPr/>
    </dgm:pt>
    <dgm:pt modelId="{AB38B0F2-B7E9-4D7A-A06E-A99A9BE93487}" type="pres">
      <dgm:prSet presAssocID="{22111FA9-C33F-4B53-88FC-540F6F776B0F}" presName="node" presStyleLbl="node1" presStyleIdx="2" presStyleCnt="5" custLinFactX="-100000" custLinFactY="14221" custLinFactNeighborX="-120000" custLinFactNeighborY="100000">
        <dgm:presLayoutVars>
          <dgm:bulletEnabled val="1"/>
        </dgm:presLayoutVars>
      </dgm:prSet>
      <dgm:spPr/>
    </dgm:pt>
    <dgm:pt modelId="{FB8325EA-16E2-4FEC-9200-6B212D579F40}" type="pres">
      <dgm:prSet presAssocID="{E175B5F8-F404-4532-83D2-5D4E92840C68}" presName="sibTrans" presStyleCnt="0"/>
      <dgm:spPr/>
    </dgm:pt>
    <dgm:pt modelId="{CB2267E3-540D-4FE5-9356-C1A35251DDB5}" type="pres">
      <dgm:prSet presAssocID="{8D1000BE-A87F-4CF4-94F0-5E13DF521D02}" presName="node" presStyleLbl="node1" presStyleIdx="3" presStyleCnt="5" custLinFactNeighborX="57897" custLinFactNeighborY="-4563">
        <dgm:presLayoutVars>
          <dgm:bulletEnabled val="1"/>
        </dgm:presLayoutVars>
      </dgm:prSet>
      <dgm:spPr/>
    </dgm:pt>
    <dgm:pt modelId="{793D5CB1-1124-45AB-9E21-4F42DD01EFD2}" type="pres">
      <dgm:prSet presAssocID="{953190BF-11B1-4AAC-AB8D-CACFC08B81B7}" presName="sibTrans" presStyleCnt="0"/>
      <dgm:spPr/>
    </dgm:pt>
    <dgm:pt modelId="{95B9B414-8315-4C85-8AF6-D0A5B4A0CBEF}" type="pres">
      <dgm:prSet presAssocID="{0E3895E0-A54E-49F3-B57A-62CB2E66633E}" presName="node" presStyleLbl="node1" presStyleIdx="4" presStyleCnt="5" custLinFactX="-18044" custLinFactY="-18422" custLinFactNeighborX="-100000" custLinFactNeighborY="-100000">
        <dgm:presLayoutVars>
          <dgm:bulletEnabled val="1"/>
        </dgm:presLayoutVars>
      </dgm:prSet>
      <dgm:spPr/>
    </dgm:pt>
  </dgm:ptLst>
  <dgm:cxnLst>
    <dgm:cxn modelId="{EC38282D-97E3-41E1-B26B-5992D1C91D5C}" srcId="{652FBEDB-3E72-4265-9EB4-04D40AF553AA}" destId="{A129A52F-0042-49AE-A1B6-B6E36CC8F764}" srcOrd="1" destOrd="0" parTransId="{D6F55E0C-EAC8-45D2-A3ED-50BCAF789F3A}" sibTransId="{722A30D9-EB1D-4DE8-BDE5-0F8D98FCFE57}"/>
    <dgm:cxn modelId="{40251C37-747D-4298-A5F1-2DBCBF225806}" srcId="{652FBEDB-3E72-4265-9EB4-04D40AF553AA}" destId="{22111FA9-C33F-4B53-88FC-540F6F776B0F}" srcOrd="2" destOrd="0" parTransId="{7DF7D491-8549-4A52-8771-63798451E15F}" sibTransId="{E175B5F8-F404-4532-83D2-5D4E92840C68}"/>
    <dgm:cxn modelId="{58BF5E5B-973A-456E-BE60-D7CD785B250A}" type="presOf" srcId="{6F737789-AA05-414D-B822-1916EEA79D98}" destId="{52BF6B14-197C-469E-B6EF-445C844F40F9}" srcOrd="0" destOrd="0" presId="urn:microsoft.com/office/officeart/2005/8/layout/default"/>
    <dgm:cxn modelId="{4671C16E-C004-4E33-9A9D-F8A28F8115BF}" srcId="{652FBEDB-3E72-4265-9EB4-04D40AF553AA}" destId="{8D1000BE-A87F-4CF4-94F0-5E13DF521D02}" srcOrd="3" destOrd="0" parTransId="{B3B575A3-6F63-417A-9788-378B49C990F9}" sibTransId="{953190BF-11B1-4AAC-AB8D-CACFC08B81B7}"/>
    <dgm:cxn modelId="{DF29597F-5356-4C71-BBF8-1A636793FAC2}" type="presOf" srcId="{A129A52F-0042-49AE-A1B6-B6E36CC8F764}" destId="{B12331F6-0862-4D3D-B593-AC16830EE09F}" srcOrd="0" destOrd="0" presId="urn:microsoft.com/office/officeart/2005/8/layout/default"/>
    <dgm:cxn modelId="{DD50D3A5-6118-4FB0-9FF1-072A3D11D38A}" type="presOf" srcId="{22111FA9-C33F-4B53-88FC-540F6F776B0F}" destId="{AB38B0F2-B7E9-4D7A-A06E-A99A9BE93487}" srcOrd="0" destOrd="0" presId="urn:microsoft.com/office/officeart/2005/8/layout/default"/>
    <dgm:cxn modelId="{F37AA5AC-E65C-4E03-90CC-40089E965961}" type="presOf" srcId="{0E3895E0-A54E-49F3-B57A-62CB2E66633E}" destId="{95B9B414-8315-4C85-8AF6-D0A5B4A0CBEF}" srcOrd="0" destOrd="0" presId="urn:microsoft.com/office/officeart/2005/8/layout/default"/>
    <dgm:cxn modelId="{2A8F6EB9-D0F2-4E10-AAE5-795E0F00E23C}" type="presOf" srcId="{8D1000BE-A87F-4CF4-94F0-5E13DF521D02}" destId="{CB2267E3-540D-4FE5-9356-C1A35251DDB5}" srcOrd="0" destOrd="0" presId="urn:microsoft.com/office/officeart/2005/8/layout/default"/>
    <dgm:cxn modelId="{EBFED8BC-CE18-40BF-AF61-7F94150F2CDD}" type="presOf" srcId="{652FBEDB-3E72-4265-9EB4-04D40AF553AA}" destId="{BF8106E6-E119-4CC6-A239-F615574680CF}" srcOrd="0" destOrd="0" presId="urn:microsoft.com/office/officeart/2005/8/layout/default"/>
    <dgm:cxn modelId="{9B63B7D3-D296-4E93-AD5C-35A32DC6A29F}" srcId="{652FBEDB-3E72-4265-9EB4-04D40AF553AA}" destId="{0E3895E0-A54E-49F3-B57A-62CB2E66633E}" srcOrd="4" destOrd="0" parTransId="{C587EB2A-4C02-41FE-83EC-EA215BE5957C}" sibTransId="{0AD5A6D8-EAD5-400E-B29D-2C94CA4C58E6}"/>
    <dgm:cxn modelId="{DF739FFA-6FB9-4188-B0FA-4AAB2F0C4374}" srcId="{652FBEDB-3E72-4265-9EB4-04D40AF553AA}" destId="{6F737789-AA05-414D-B822-1916EEA79D98}" srcOrd="0" destOrd="0" parTransId="{FDF9F922-3C9A-4773-A7DF-EBB7D79CE4C3}" sibTransId="{E51F92E9-D008-4241-80EB-0199A8194B72}"/>
    <dgm:cxn modelId="{E6775399-D549-4A4D-9EE5-96732BB6DD22}" type="presParOf" srcId="{BF8106E6-E119-4CC6-A239-F615574680CF}" destId="{52BF6B14-197C-469E-B6EF-445C844F40F9}" srcOrd="0" destOrd="0" presId="urn:microsoft.com/office/officeart/2005/8/layout/default"/>
    <dgm:cxn modelId="{D07C574F-8DD8-4A9A-AAF1-EB875DDDA8C0}" type="presParOf" srcId="{BF8106E6-E119-4CC6-A239-F615574680CF}" destId="{11FB1B02-7586-44BC-ACCF-FEFF3823B7CE}" srcOrd="1" destOrd="0" presId="urn:microsoft.com/office/officeart/2005/8/layout/default"/>
    <dgm:cxn modelId="{B981053F-AD50-4997-83F6-4BB32D28F1BA}" type="presParOf" srcId="{BF8106E6-E119-4CC6-A239-F615574680CF}" destId="{B12331F6-0862-4D3D-B593-AC16830EE09F}" srcOrd="2" destOrd="0" presId="urn:microsoft.com/office/officeart/2005/8/layout/default"/>
    <dgm:cxn modelId="{EC5DC92C-11F5-4C67-A6C7-43E6747A1623}" type="presParOf" srcId="{BF8106E6-E119-4CC6-A239-F615574680CF}" destId="{A095151D-0E72-4E0D-B2BB-83E2A670F93E}" srcOrd="3" destOrd="0" presId="urn:microsoft.com/office/officeart/2005/8/layout/default"/>
    <dgm:cxn modelId="{1C62DADA-693E-47FE-96F5-F5C495F6D338}" type="presParOf" srcId="{BF8106E6-E119-4CC6-A239-F615574680CF}" destId="{AB38B0F2-B7E9-4D7A-A06E-A99A9BE93487}" srcOrd="4" destOrd="0" presId="urn:microsoft.com/office/officeart/2005/8/layout/default"/>
    <dgm:cxn modelId="{26E36BF3-1142-474B-86F7-B07F76693219}" type="presParOf" srcId="{BF8106E6-E119-4CC6-A239-F615574680CF}" destId="{FB8325EA-16E2-4FEC-9200-6B212D579F40}" srcOrd="5" destOrd="0" presId="urn:microsoft.com/office/officeart/2005/8/layout/default"/>
    <dgm:cxn modelId="{3298DF6A-2BA2-4AAA-B3E5-0F4892A6170A}" type="presParOf" srcId="{BF8106E6-E119-4CC6-A239-F615574680CF}" destId="{CB2267E3-540D-4FE5-9356-C1A35251DDB5}" srcOrd="6" destOrd="0" presId="urn:microsoft.com/office/officeart/2005/8/layout/default"/>
    <dgm:cxn modelId="{2495180E-50C2-401B-9C53-7C8D07DD04B2}" type="presParOf" srcId="{BF8106E6-E119-4CC6-A239-F615574680CF}" destId="{793D5CB1-1124-45AB-9E21-4F42DD01EFD2}" srcOrd="7" destOrd="0" presId="urn:microsoft.com/office/officeart/2005/8/layout/default"/>
    <dgm:cxn modelId="{420A6AAF-A7B3-4223-A0AA-1BE584ABA2BC}" type="presParOf" srcId="{BF8106E6-E119-4CC6-A239-F615574680CF}" destId="{95B9B414-8315-4C85-8AF6-D0A5B4A0CBE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250F9-2C8D-440F-ABAB-4D5B24E0D441}">
      <dsp:nvSpPr>
        <dsp:cNvPr id="0" name=""/>
        <dsp:cNvSpPr/>
      </dsp:nvSpPr>
      <dsp:spPr>
        <a:xfrm rot="10800000">
          <a:off x="1190163" y="2530"/>
          <a:ext cx="4121404" cy="608260"/>
        </a:xfrm>
        <a:prstGeom prst="homePlate">
          <a:avLst/>
        </a:prstGeom>
        <a:solidFill>
          <a:srgbClr val="CBD9E2"/>
        </a:solidFill>
        <a:ln w="9525" cap="flat" cmpd="sng" algn="ctr">
          <a:no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68226" tIns="49530" rIns="92456" bIns="49530" numCol="1" spcCol="1270" anchor="ctr" anchorCtr="0">
          <a:noAutofit/>
        </a:bodyPr>
        <a:lstStyle/>
        <a:p>
          <a:pPr marL="0" lvl="0" indent="0" algn="l" defTabSz="577850">
            <a:lnSpc>
              <a:spcPct val="90000"/>
            </a:lnSpc>
            <a:spcBef>
              <a:spcPct val="0"/>
            </a:spcBef>
            <a:spcAft>
              <a:spcPct val="35000"/>
            </a:spcAft>
            <a:buNone/>
          </a:pPr>
          <a:r>
            <a:rPr lang="sv-SE" sz="1300" kern="1200"/>
            <a:t>Bakgrund</a:t>
          </a:r>
        </a:p>
      </dsp:txBody>
      <dsp:txXfrm rot="10800000">
        <a:off x="1342228" y="2530"/>
        <a:ext cx="3969339" cy="608260"/>
      </dsp:txXfrm>
    </dsp:sp>
    <dsp:sp modelId="{F0FB1FE6-D0D0-4B1F-B7D7-F36907A06434}">
      <dsp:nvSpPr>
        <dsp:cNvPr id="0" name=""/>
        <dsp:cNvSpPr/>
      </dsp:nvSpPr>
      <dsp:spPr>
        <a:xfrm>
          <a:off x="806101" y="2025"/>
          <a:ext cx="608260" cy="608260"/>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B2A45C-D7F5-4E30-8873-9311F7A309C7}">
      <dsp:nvSpPr>
        <dsp:cNvPr id="0" name=""/>
        <dsp:cNvSpPr/>
      </dsp:nvSpPr>
      <dsp:spPr>
        <a:xfrm rot="10800000">
          <a:off x="1190163" y="792360"/>
          <a:ext cx="4121404" cy="608260"/>
        </a:xfrm>
        <a:prstGeom prst="homePlate">
          <a:avLst/>
        </a:prstGeom>
        <a:solidFill>
          <a:srgbClr val="CBD9E2"/>
        </a:solidFill>
        <a:ln w="9525" cap="flat" cmpd="sng" algn="ctr">
          <a:no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68226" tIns="49530" rIns="92456" bIns="49530" numCol="1" spcCol="1270" anchor="ctr" anchorCtr="0">
          <a:noAutofit/>
        </a:bodyPr>
        <a:lstStyle/>
        <a:p>
          <a:pPr marL="0" lvl="0" indent="0" algn="l" defTabSz="577850">
            <a:lnSpc>
              <a:spcPct val="90000"/>
            </a:lnSpc>
            <a:spcBef>
              <a:spcPct val="0"/>
            </a:spcBef>
            <a:spcAft>
              <a:spcPct val="35000"/>
            </a:spcAft>
            <a:buNone/>
          </a:pPr>
          <a:r>
            <a:rPr lang="sv-SE" sz="1300" kern="1200"/>
            <a:t>Nya ansökningsföreskrifter och förändringar jämfört med nuvarande regelverk</a:t>
          </a:r>
        </a:p>
      </dsp:txBody>
      <dsp:txXfrm rot="10800000">
        <a:off x="1342228" y="792360"/>
        <a:ext cx="3969339" cy="608260"/>
      </dsp:txXfrm>
    </dsp:sp>
    <dsp:sp modelId="{9EAF98C7-F860-4D00-A665-FD0BAE89B8C6}">
      <dsp:nvSpPr>
        <dsp:cNvPr id="0" name=""/>
        <dsp:cNvSpPr/>
      </dsp:nvSpPr>
      <dsp:spPr>
        <a:xfrm>
          <a:off x="766503" y="733280"/>
          <a:ext cx="608260" cy="608260"/>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C6C2B2-F4A1-4A3E-B83B-5E06B58B5F82}">
      <dsp:nvSpPr>
        <dsp:cNvPr id="0" name=""/>
        <dsp:cNvSpPr/>
      </dsp:nvSpPr>
      <dsp:spPr>
        <a:xfrm rot="10800000">
          <a:off x="1190163" y="1582191"/>
          <a:ext cx="4121404" cy="608260"/>
        </a:xfrm>
        <a:prstGeom prst="homePlate">
          <a:avLst/>
        </a:prstGeom>
        <a:solidFill>
          <a:srgbClr val="CBD9E2"/>
        </a:solidFill>
        <a:ln w="9525" cap="flat" cmpd="sng" algn="ctr">
          <a:no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68226" tIns="49530" rIns="92456" bIns="49530" numCol="1" spcCol="1270" anchor="ctr" anchorCtr="0">
          <a:noAutofit/>
        </a:bodyPr>
        <a:lstStyle/>
        <a:p>
          <a:pPr marL="0" lvl="0" indent="0" algn="l" defTabSz="577850">
            <a:lnSpc>
              <a:spcPct val="90000"/>
            </a:lnSpc>
            <a:spcBef>
              <a:spcPct val="0"/>
            </a:spcBef>
            <a:spcAft>
              <a:spcPct val="35000"/>
            </a:spcAft>
            <a:buNone/>
          </a:pPr>
          <a:r>
            <a:rPr lang="sv-SE" sz="1300" kern="1200"/>
            <a:t>Allmänna riktlinjer för subvention och prissättning av läkemedel: innehåll och några ändringar efter remiss</a:t>
          </a:r>
        </a:p>
      </dsp:txBody>
      <dsp:txXfrm rot="10800000">
        <a:off x="1342228" y="1582191"/>
        <a:ext cx="3969339" cy="608260"/>
      </dsp:txXfrm>
    </dsp:sp>
    <dsp:sp modelId="{EE64ADA5-B2A7-4C6E-A5A1-A1041A9F99F2}">
      <dsp:nvSpPr>
        <dsp:cNvPr id="0" name=""/>
        <dsp:cNvSpPr/>
      </dsp:nvSpPr>
      <dsp:spPr>
        <a:xfrm>
          <a:off x="804951" y="1582191"/>
          <a:ext cx="608260" cy="608260"/>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3C9C24-8374-44C8-87A5-BBCFDD601B4D}">
      <dsp:nvSpPr>
        <dsp:cNvPr id="0" name=""/>
        <dsp:cNvSpPr/>
      </dsp:nvSpPr>
      <dsp:spPr>
        <a:xfrm rot="10800000">
          <a:off x="1190163" y="2372022"/>
          <a:ext cx="4121404" cy="608260"/>
        </a:xfrm>
        <a:prstGeom prst="homePlate">
          <a:avLst/>
        </a:prstGeom>
        <a:solidFill>
          <a:srgbClr val="CBD9E2"/>
        </a:solidFill>
        <a:ln w="9525" cap="flat" cmpd="sng" algn="ctr">
          <a:no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68226" tIns="49530" rIns="92456" bIns="49530" numCol="1" spcCol="1270" anchor="ctr" anchorCtr="0">
          <a:noAutofit/>
        </a:bodyPr>
        <a:lstStyle/>
        <a:p>
          <a:pPr marL="0" lvl="0" indent="0" algn="l" defTabSz="577850">
            <a:lnSpc>
              <a:spcPct val="90000"/>
            </a:lnSpc>
            <a:spcBef>
              <a:spcPct val="0"/>
            </a:spcBef>
            <a:spcAft>
              <a:spcPct val="35000"/>
            </a:spcAft>
            <a:buNone/>
          </a:pPr>
          <a:r>
            <a:rPr lang="sv-SE" sz="1300" kern="1200"/>
            <a:t>Uppdaterad Handbok för företag vid ansökan om subvention och pris: om prishöjningar och mall för hälsoekonomisk analys   </a:t>
          </a:r>
        </a:p>
      </dsp:txBody>
      <dsp:txXfrm rot="10800000">
        <a:off x="1342228" y="2372022"/>
        <a:ext cx="3969339" cy="608260"/>
      </dsp:txXfrm>
    </dsp:sp>
    <dsp:sp modelId="{91B00CBA-1AB5-4E12-8B88-00B9425ADA53}">
      <dsp:nvSpPr>
        <dsp:cNvPr id="0" name=""/>
        <dsp:cNvSpPr/>
      </dsp:nvSpPr>
      <dsp:spPr>
        <a:xfrm>
          <a:off x="826757" y="2381548"/>
          <a:ext cx="608260" cy="608260"/>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ADF868-D7D3-4189-8F35-3A4EFC48291F}">
      <dsp:nvSpPr>
        <dsp:cNvPr id="0" name=""/>
        <dsp:cNvSpPr/>
      </dsp:nvSpPr>
      <dsp:spPr>
        <a:xfrm rot="10800000">
          <a:off x="1190163" y="3161853"/>
          <a:ext cx="4121404" cy="608260"/>
        </a:xfrm>
        <a:prstGeom prst="homePlate">
          <a:avLst/>
        </a:prstGeom>
        <a:solidFill>
          <a:srgbClr val="CBD9E2"/>
        </a:solidFill>
        <a:ln w="9525" cap="flat" cmpd="sng" algn="ctr">
          <a:no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68226" tIns="49530" rIns="92456" bIns="49530" numCol="1" spcCol="1270" anchor="ctr" anchorCtr="0">
          <a:noAutofit/>
        </a:bodyPr>
        <a:lstStyle/>
        <a:p>
          <a:pPr marL="0" lvl="0" indent="0" algn="l" defTabSz="577850">
            <a:lnSpc>
              <a:spcPct val="90000"/>
            </a:lnSpc>
            <a:spcBef>
              <a:spcPct val="0"/>
            </a:spcBef>
            <a:spcAft>
              <a:spcPct val="35000"/>
            </a:spcAft>
            <a:buNone/>
          </a:pPr>
          <a:r>
            <a:rPr lang="sv-SE" sz="1300" kern="1200"/>
            <a:t>Vad sker nu? </a:t>
          </a:r>
        </a:p>
      </dsp:txBody>
      <dsp:txXfrm rot="10800000">
        <a:off x="1342228" y="3161853"/>
        <a:ext cx="3969339" cy="608260"/>
      </dsp:txXfrm>
    </dsp:sp>
    <dsp:sp modelId="{051736C0-195A-4563-9253-19EF7B71811B}">
      <dsp:nvSpPr>
        <dsp:cNvPr id="0" name=""/>
        <dsp:cNvSpPr/>
      </dsp:nvSpPr>
      <dsp:spPr>
        <a:xfrm>
          <a:off x="804976" y="3161853"/>
          <a:ext cx="608260" cy="608260"/>
        </a:xfrm>
        <a:prstGeom prst="ellipse">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DE6601-F130-439B-A029-7493F8A4EF8E}">
      <dsp:nvSpPr>
        <dsp:cNvPr id="0" name=""/>
        <dsp:cNvSpPr/>
      </dsp:nvSpPr>
      <dsp:spPr>
        <a:xfrm rot="10800000">
          <a:off x="1190163" y="3951684"/>
          <a:ext cx="4121404" cy="608260"/>
        </a:xfrm>
        <a:prstGeom prst="homePlate">
          <a:avLst/>
        </a:prstGeom>
        <a:solidFill>
          <a:srgbClr val="CBD9E2"/>
        </a:solidFill>
        <a:ln w="9525" cap="flat" cmpd="sng" algn="ctr">
          <a:no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68226" tIns="49530" rIns="92456" bIns="49530" numCol="1" spcCol="1270" anchor="ctr" anchorCtr="0">
          <a:noAutofit/>
        </a:bodyPr>
        <a:lstStyle/>
        <a:p>
          <a:pPr marL="0" lvl="0" indent="0" algn="l" defTabSz="577850">
            <a:lnSpc>
              <a:spcPct val="90000"/>
            </a:lnSpc>
            <a:spcBef>
              <a:spcPct val="0"/>
            </a:spcBef>
            <a:spcAft>
              <a:spcPct val="35000"/>
            </a:spcAft>
            <a:buNone/>
          </a:pPr>
          <a:r>
            <a:rPr lang="sv-SE" sz="1300" kern="1200"/>
            <a:t>Frågor i chatten vid tid över</a:t>
          </a:r>
        </a:p>
      </dsp:txBody>
      <dsp:txXfrm rot="10800000">
        <a:off x="1342228" y="3951684"/>
        <a:ext cx="3969339" cy="608260"/>
      </dsp:txXfrm>
    </dsp:sp>
    <dsp:sp modelId="{34C24494-C68F-4D00-A0F6-F9218F67A6D8}">
      <dsp:nvSpPr>
        <dsp:cNvPr id="0" name=""/>
        <dsp:cNvSpPr/>
      </dsp:nvSpPr>
      <dsp:spPr>
        <a:xfrm>
          <a:off x="804379" y="3951684"/>
          <a:ext cx="608260" cy="608260"/>
        </a:xfrm>
        <a:prstGeom prst="ellipse">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59830-5C13-4780-8A4B-7AEC9A74C757}">
      <dsp:nvSpPr>
        <dsp:cNvPr id="0" name=""/>
        <dsp:cNvSpPr/>
      </dsp:nvSpPr>
      <dsp:spPr>
        <a:xfrm>
          <a:off x="0" y="0"/>
          <a:ext cx="4594940" cy="4528686"/>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1826CA-C657-4861-AFA4-16E162829345}">
      <dsp:nvSpPr>
        <dsp:cNvPr id="0" name=""/>
        <dsp:cNvSpPr/>
      </dsp:nvSpPr>
      <dsp:spPr>
        <a:xfrm>
          <a:off x="2382125" y="453310"/>
          <a:ext cx="2943645" cy="459944"/>
        </a:xfrm>
        <a:prstGeom prst="roundRect">
          <a:avLst/>
        </a:prstGeom>
        <a:solidFill>
          <a:schemeClr val="accent1">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err="1"/>
            <a:t>Grundlag</a:t>
          </a:r>
          <a:endParaRPr lang="en-US" sz="1900" kern="1200"/>
        </a:p>
      </dsp:txBody>
      <dsp:txXfrm>
        <a:off x="2404578" y="475763"/>
        <a:ext cx="2898739" cy="415038"/>
      </dsp:txXfrm>
    </dsp:sp>
    <dsp:sp modelId="{04B3BF57-C3B5-4E33-9057-9C43E0023E81}">
      <dsp:nvSpPr>
        <dsp:cNvPr id="0" name=""/>
        <dsp:cNvSpPr/>
      </dsp:nvSpPr>
      <dsp:spPr>
        <a:xfrm>
          <a:off x="2382125" y="970748"/>
          <a:ext cx="2943645" cy="459944"/>
        </a:xfrm>
        <a:prstGeom prst="roundRect">
          <a:avLst/>
        </a:prstGeom>
        <a:solidFill>
          <a:schemeClr val="accent1">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Lag</a:t>
          </a:r>
        </a:p>
      </dsp:txBody>
      <dsp:txXfrm>
        <a:off x="2404578" y="993201"/>
        <a:ext cx="2898739" cy="415038"/>
      </dsp:txXfrm>
    </dsp:sp>
    <dsp:sp modelId="{496C8375-0FA4-4DD0-89CF-2F750F79C3D5}">
      <dsp:nvSpPr>
        <dsp:cNvPr id="0" name=""/>
        <dsp:cNvSpPr/>
      </dsp:nvSpPr>
      <dsp:spPr>
        <a:xfrm>
          <a:off x="2382125" y="1488186"/>
          <a:ext cx="2943645" cy="459944"/>
        </a:xfrm>
        <a:prstGeom prst="roundRect">
          <a:avLst/>
        </a:prstGeom>
        <a:solidFill>
          <a:schemeClr val="accent1">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err="1"/>
            <a:t>Förordning</a:t>
          </a:r>
          <a:endParaRPr lang="en-US" sz="1900" kern="1200"/>
        </a:p>
      </dsp:txBody>
      <dsp:txXfrm>
        <a:off x="2404578" y="1510639"/>
        <a:ext cx="2898739" cy="415038"/>
      </dsp:txXfrm>
    </dsp:sp>
    <dsp:sp modelId="{409DF9F0-F797-4FB2-9CAE-36A58E989B8E}">
      <dsp:nvSpPr>
        <dsp:cNvPr id="0" name=""/>
        <dsp:cNvSpPr/>
      </dsp:nvSpPr>
      <dsp:spPr>
        <a:xfrm>
          <a:off x="2382125" y="2005624"/>
          <a:ext cx="2943645" cy="459944"/>
        </a:xfrm>
        <a:prstGeom prst="roundRect">
          <a:avLst/>
        </a:prstGeom>
        <a:solidFill>
          <a:schemeClr val="accent1">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err="1"/>
            <a:t>Myndighetsföreskrifter</a:t>
          </a:r>
          <a:endParaRPr lang="en-US" sz="1900" kern="1200"/>
        </a:p>
      </dsp:txBody>
      <dsp:txXfrm>
        <a:off x="2404578" y="2028077"/>
        <a:ext cx="2898739" cy="415038"/>
      </dsp:txXfrm>
    </dsp:sp>
    <dsp:sp modelId="{B0C2292B-E1B4-4E8D-BCCA-5D19CD062AF4}">
      <dsp:nvSpPr>
        <dsp:cNvPr id="0" name=""/>
        <dsp:cNvSpPr/>
      </dsp:nvSpPr>
      <dsp:spPr>
        <a:xfrm>
          <a:off x="2382125" y="2523061"/>
          <a:ext cx="2943645" cy="45994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err="1"/>
            <a:t>Allmänna</a:t>
          </a:r>
          <a:r>
            <a:rPr lang="en-US" sz="1900" kern="1200"/>
            <a:t> </a:t>
          </a:r>
          <a:r>
            <a:rPr lang="en-US" sz="1900" kern="1200" err="1"/>
            <a:t>råd</a:t>
          </a:r>
          <a:endParaRPr lang="en-US" sz="1900" kern="1200"/>
        </a:p>
      </dsp:txBody>
      <dsp:txXfrm>
        <a:off x="2404578" y="2545514"/>
        <a:ext cx="2898739" cy="415038"/>
      </dsp:txXfrm>
    </dsp:sp>
    <dsp:sp modelId="{199C949E-47E5-4C99-A171-37DDA8D5ED78}">
      <dsp:nvSpPr>
        <dsp:cNvPr id="0" name=""/>
        <dsp:cNvSpPr/>
      </dsp:nvSpPr>
      <dsp:spPr>
        <a:xfrm>
          <a:off x="2382125" y="3040499"/>
          <a:ext cx="2943645" cy="45994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sv-SE" sz="1900" kern="1200" noProof="0"/>
            <a:t>Allmänna riktlinjer</a:t>
          </a:r>
        </a:p>
      </dsp:txBody>
      <dsp:txXfrm>
        <a:off x="2404578" y="3062952"/>
        <a:ext cx="2898739" cy="415038"/>
      </dsp:txXfrm>
    </dsp:sp>
    <dsp:sp modelId="{79B7C159-97A7-439C-AA17-D3BF3EEDDFF8}">
      <dsp:nvSpPr>
        <dsp:cNvPr id="0" name=""/>
        <dsp:cNvSpPr/>
      </dsp:nvSpPr>
      <dsp:spPr>
        <a:xfrm>
          <a:off x="2382125" y="3557937"/>
          <a:ext cx="2943645" cy="45994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Handböcker</a:t>
          </a:r>
        </a:p>
      </dsp:txBody>
      <dsp:txXfrm>
        <a:off x="2404578" y="3580390"/>
        <a:ext cx="2898739" cy="4150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6229BE-953A-4422-911F-8A324124525E}">
      <dsp:nvSpPr>
        <dsp:cNvPr id="0" name=""/>
        <dsp:cNvSpPr/>
      </dsp:nvSpPr>
      <dsp:spPr>
        <a:xfrm>
          <a:off x="0" y="339816"/>
          <a:ext cx="11004551" cy="12048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4075" tIns="354076" rIns="854075" bIns="120904" numCol="1" spcCol="1270" anchor="t" anchorCtr="0">
          <a:noAutofit/>
        </a:bodyPr>
        <a:lstStyle/>
        <a:p>
          <a:pPr marL="171450" lvl="1" indent="-171450" algn="l" defTabSz="755650">
            <a:lnSpc>
              <a:spcPct val="90000"/>
            </a:lnSpc>
            <a:spcBef>
              <a:spcPct val="0"/>
            </a:spcBef>
            <a:spcAft>
              <a:spcPct val="15000"/>
            </a:spcAft>
            <a:buChar char="•"/>
          </a:pPr>
          <a:r>
            <a:rPr lang="en-US" sz="1700" b="1" kern="1200" err="1"/>
            <a:t>Upphävs</a:t>
          </a:r>
          <a:r>
            <a:rPr lang="en-US" sz="1700" b="1" kern="1200"/>
            <a:t>:</a:t>
          </a:r>
          <a:endParaRPr lang="en-US" sz="1700" kern="1200"/>
        </a:p>
        <a:p>
          <a:pPr marL="342900" lvl="2" indent="-171450" algn="l" defTabSz="755650">
            <a:lnSpc>
              <a:spcPct val="90000"/>
            </a:lnSpc>
            <a:spcBef>
              <a:spcPct val="0"/>
            </a:spcBef>
            <a:spcAft>
              <a:spcPct val="15000"/>
            </a:spcAft>
            <a:buChar char="•"/>
          </a:pPr>
          <a:r>
            <a:rPr lang="en-US" sz="1700" kern="1200" dirty="0"/>
            <a:t>TLV:s </a:t>
          </a:r>
          <a:r>
            <a:rPr lang="en-US" sz="1700" kern="1200" dirty="0" err="1"/>
            <a:t>föreskrifter</a:t>
          </a:r>
          <a:r>
            <a:rPr lang="en-US" sz="1700" kern="1200" dirty="0"/>
            <a:t> och </a:t>
          </a:r>
          <a:r>
            <a:rPr lang="en-US" sz="1700" kern="1200" dirty="0" err="1"/>
            <a:t>allmänna</a:t>
          </a:r>
          <a:r>
            <a:rPr lang="en-US" sz="1700" kern="1200" dirty="0"/>
            <a:t> </a:t>
          </a:r>
          <a:r>
            <a:rPr lang="en-US" sz="1700" kern="1200" dirty="0" err="1"/>
            <a:t>råd</a:t>
          </a:r>
          <a:r>
            <a:rPr lang="en-US" sz="1700" kern="1200" dirty="0"/>
            <a:t> (TLVFS 2008:2) om </a:t>
          </a:r>
          <a:r>
            <a:rPr lang="en-US" sz="1700" kern="1200" dirty="0" err="1"/>
            <a:t>ansökan</a:t>
          </a:r>
          <a:r>
            <a:rPr lang="en-US" sz="1700" kern="1200" dirty="0"/>
            <a:t> och </a:t>
          </a:r>
          <a:r>
            <a:rPr lang="en-US" sz="1700" kern="1200" dirty="0" err="1"/>
            <a:t>beslut</a:t>
          </a:r>
          <a:r>
            <a:rPr lang="en-US" sz="1700" kern="1200" dirty="0"/>
            <a:t> om </a:t>
          </a:r>
          <a:r>
            <a:rPr lang="en-US" sz="1700" kern="1200" dirty="0" err="1"/>
            <a:t>läkemedel</a:t>
          </a:r>
          <a:r>
            <a:rPr lang="en-US" sz="1700" kern="1200" dirty="0"/>
            <a:t> och </a:t>
          </a:r>
          <a:r>
            <a:rPr lang="en-US" sz="1700" kern="1200" dirty="0" err="1"/>
            <a:t>varor</a:t>
          </a:r>
          <a:r>
            <a:rPr lang="en-US" sz="1700" kern="1200" dirty="0"/>
            <a:t> </a:t>
          </a:r>
          <a:r>
            <a:rPr lang="en-US" sz="1700" kern="1200" dirty="0" err="1"/>
            <a:t>som</a:t>
          </a:r>
          <a:r>
            <a:rPr lang="en-US" sz="1700" kern="1200" dirty="0"/>
            <a:t> </a:t>
          </a:r>
          <a:r>
            <a:rPr lang="en-US" sz="1700" kern="1200" dirty="0" err="1"/>
            <a:t>förskrivs</a:t>
          </a:r>
          <a:r>
            <a:rPr lang="en-US" sz="1700" kern="1200" dirty="0"/>
            <a:t> </a:t>
          </a:r>
          <a:r>
            <a:rPr lang="en-US" sz="1700" kern="1200" dirty="0" err="1"/>
            <a:t>i</a:t>
          </a:r>
          <a:r>
            <a:rPr lang="en-US" sz="1700" kern="1200" dirty="0"/>
            <a:t> </a:t>
          </a:r>
          <a:r>
            <a:rPr lang="en-US" sz="1700" kern="1200" dirty="0" err="1"/>
            <a:t>födelsekontrollerande</a:t>
          </a:r>
          <a:r>
            <a:rPr lang="en-US" sz="1700" kern="1200" dirty="0"/>
            <a:t> </a:t>
          </a:r>
          <a:r>
            <a:rPr lang="en-US" sz="1700" kern="1200" dirty="0" err="1"/>
            <a:t>syfte</a:t>
          </a:r>
          <a:endParaRPr lang="en-US" sz="1700" kern="1200" dirty="0"/>
        </a:p>
      </dsp:txBody>
      <dsp:txXfrm>
        <a:off x="0" y="339816"/>
        <a:ext cx="11004551" cy="1204875"/>
      </dsp:txXfrm>
    </dsp:sp>
    <dsp:sp modelId="{1CDC388B-049E-48B2-AD57-F147C7C56642}">
      <dsp:nvSpPr>
        <dsp:cNvPr id="0" name=""/>
        <dsp:cNvSpPr/>
      </dsp:nvSpPr>
      <dsp:spPr>
        <a:xfrm>
          <a:off x="550227" y="88896"/>
          <a:ext cx="7703185" cy="5018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1162" tIns="0" rIns="291162" bIns="0" numCol="1" spcCol="1270" anchor="ctr" anchorCtr="0">
          <a:noAutofit/>
        </a:bodyPr>
        <a:lstStyle/>
        <a:p>
          <a:pPr marL="0" lvl="0" indent="0" algn="l" defTabSz="755650">
            <a:lnSpc>
              <a:spcPct val="90000"/>
            </a:lnSpc>
            <a:spcBef>
              <a:spcPct val="0"/>
            </a:spcBef>
            <a:spcAft>
              <a:spcPct val="35000"/>
            </a:spcAft>
            <a:buNone/>
          </a:pPr>
          <a:r>
            <a:rPr lang="en-US" sz="1700" b="1" kern="1200"/>
            <a:t>Nya </a:t>
          </a:r>
          <a:r>
            <a:rPr lang="en-US" sz="1700" b="1" kern="1200" err="1"/>
            <a:t>föreskrifter</a:t>
          </a:r>
          <a:r>
            <a:rPr lang="en-US" sz="1700" b="1" kern="1200"/>
            <a:t> om </a:t>
          </a:r>
          <a:r>
            <a:rPr lang="en-US" sz="1700" b="1" kern="1200" err="1"/>
            <a:t>ansökan</a:t>
          </a:r>
          <a:r>
            <a:rPr lang="en-US" sz="1700" b="1" kern="1200"/>
            <a:t> om subvention och </a:t>
          </a:r>
          <a:r>
            <a:rPr lang="en-US" sz="1700" b="1" kern="1200" err="1"/>
            <a:t>prissättning</a:t>
          </a:r>
          <a:r>
            <a:rPr lang="en-US" sz="1700" b="1" kern="1200"/>
            <a:t> av </a:t>
          </a:r>
          <a:r>
            <a:rPr lang="en-US" sz="1700" b="1" kern="1200" err="1"/>
            <a:t>läkemedel</a:t>
          </a:r>
          <a:endParaRPr lang="en-US" sz="1700" kern="1200"/>
        </a:p>
      </dsp:txBody>
      <dsp:txXfrm>
        <a:off x="574725" y="113394"/>
        <a:ext cx="7654189" cy="452844"/>
      </dsp:txXfrm>
    </dsp:sp>
    <dsp:sp modelId="{3796E571-6AC0-47FF-92A1-491F85A19F11}">
      <dsp:nvSpPr>
        <dsp:cNvPr id="0" name=""/>
        <dsp:cNvSpPr/>
      </dsp:nvSpPr>
      <dsp:spPr>
        <a:xfrm>
          <a:off x="0" y="1887411"/>
          <a:ext cx="11004551" cy="144585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4075" tIns="354076" rIns="854075" bIns="120904" numCol="1" spcCol="1270" anchor="t" anchorCtr="0">
          <a:noAutofit/>
        </a:bodyPr>
        <a:lstStyle/>
        <a:p>
          <a:pPr marL="171450" lvl="1" indent="-171450" algn="l" defTabSz="755650">
            <a:lnSpc>
              <a:spcPct val="90000"/>
            </a:lnSpc>
            <a:spcBef>
              <a:spcPct val="0"/>
            </a:spcBef>
            <a:spcAft>
              <a:spcPct val="15000"/>
            </a:spcAft>
            <a:buChar char="•"/>
          </a:pPr>
          <a:r>
            <a:rPr lang="en-US" sz="1700" b="1" kern="1200" err="1"/>
            <a:t>Upphävs</a:t>
          </a:r>
          <a:r>
            <a:rPr lang="en-US" sz="1700" b="1" kern="1200"/>
            <a:t>:</a:t>
          </a:r>
          <a:r>
            <a:rPr lang="en-US" sz="1700" kern="1200"/>
            <a:t> </a:t>
          </a:r>
        </a:p>
        <a:p>
          <a:pPr marL="342900" lvl="2" indent="-171450" algn="l" defTabSz="755650">
            <a:lnSpc>
              <a:spcPct val="90000"/>
            </a:lnSpc>
            <a:spcBef>
              <a:spcPct val="0"/>
            </a:spcBef>
            <a:spcAft>
              <a:spcPct val="15000"/>
            </a:spcAft>
            <a:buChar char="•"/>
          </a:pPr>
          <a:r>
            <a:rPr lang="en-US" sz="1700" kern="1200"/>
            <a:t>TLV:s allmänna råd (TLVAR 2003:2) om ekonomiska utvärderingar</a:t>
          </a:r>
        </a:p>
        <a:p>
          <a:pPr marL="342900" lvl="2" indent="-171450" algn="l" defTabSz="755650">
            <a:lnSpc>
              <a:spcPct val="90000"/>
            </a:lnSpc>
            <a:spcBef>
              <a:spcPct val="0"/>
            </a:spcBef>
            <a:spcAft>
              <a:spcPct val="15000"/>
            </a:spcAft>
            <a:buChar char="•"/>
          </a:pPr>
          <a:r>
            <a:rPr lang="en-US" sz="1700" kern="1200"/>
            <a:t>Läkemedelsförmånsnämndens allmänna råd (LFNAR 2006:1) om grunder för prishöjningar på läkemedel</a:t>
          </a:r>
        </a:p>
      </dsp:txBody>
      <dsp:txXfrm>
        <a:off x="0" y="1887411"/>
        <a:ext cx="11004551" cy="1445850"/>
      </dsp:txXfrm>
    </dsp:sp>
    <dsp:sp modelId="{D5E8D33D-C7D1-46C3-9312-AF094C18DD5A}">
      <dsp:nvSpPr>
        <dsp:cNvPr id="0" name=""/>
        <dsp:cNvSpPr/>
      </dsp:nvSpPr>
      <dsp:spPr>
        <a:xfrm>
          <a:off x="550227" y="1636491"/>
          <a:ext cx="7703185" cy="5018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1162" tIns="0" rIns="291162" bIns="0" numCol="1" spcCol="1270" anchor="ctr" anchorCtr="0">
          <a:noAutofit/>
        </a:bodyPr>
        <a:lstStyle/>
        <a:p>
          <a:pPr marL="0" lvl="0" indent="0" algn="l" defTabSz="755650">
            <a:lnSpc>
              <a:spcPct val="90000"/>
            </a:lnSpc>
            <a:spcBef>
              <a:spcPct val="0"/>
            </a:spcBef>
            <a:spcAft>
              <a:spcPct val="35000"/>
            </a:spcAft>
            <a:buNone/>
          </a:pPr>
          <a:r>
            <a:rPr lang="en-US" sz="1700" b="1" kern="1200"/>
            <a:t>Nya Allmänna riktlinjer för subvention och prissättning av läkemedel</a:t>
          </a:r>
          <a:r>
            <a:rPr lang="en-US" sz="1700" kern="1200"/>
            <a:t> </a:t>
          </a:r>
        </a:p>
      </dsp:txBody>
      <dsp:txXfrm>
        <a:off x="574725" y="1660989"/>
        <a:ext cx="7654189" cy="452844"/>
      </dsp:txXfrm>
    </dsp:sp>
    <dsp:sp modelId="{278DA168-CB0F-44CA-A95C-572969311EBA}">
      <dsp:nvSpPr>
        <dsp:cNvPr id="0" name=""/>
        <dsp:cNvSpPr/>
      </dsp:nvSpPr>
      <dsp:spPr>
        <a:xfrm>
          <a:off x="0" y="3675981"/>
          <a:ext cx="11004551" cy="70953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4075" tIns="354076" rIns="854075"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Mall för hälsoekonomisk analys framtagen  </a:t>
          </a:r>
          <a:endParaRPr lang="en-US" sz="1700" kern="1200" dirty="0"/>
        </a:p>
      </dsp:txBody>
      <dsp:txXfrm>
        <a:off x="0" y="3675981"/>
        <a:ext cx="11004551" cy="709537"/>
      </dsp:txXfrm>
    </dsp:sp>
    <dsp:sp modelId="{522457FF-36B5-4550-AB2B-9A67625E4EE2}">
      <dsp:nvSpPr>
        <dsp:cNvPr id="0" name=""/>
        <dsp:cNvSpPr/>
      </dsp:nvSpPr>
      <dsp:spPr>
        <a:xfrm>
          <a:off x="550227" y="3425061"/>
          <a:ext cx="7703185" cy="5018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1162" tIns="0" rIns="291162" bIns="0" numCol="1" spcCol="1270" anchor="ctr" anchorCtr="0">
          <a:noAutofit/>
        </a:bodyPr>
        <a:lstStyle/>
        <a:p>
          <a:pPr marL="0" lvl="0" indent="0" algn="l" defTabSz="755650">
            <a:lnSpc>
              <a:spcPct val="90000"/>
            </a:lnSpc>
            <a:spcBef>
              <a:spcPct val="0"/>
            </a:spcBef>
            <a:spcAft>
              <a:spcPct val="35000"/>
            </a:spcAft>
            <a:buNone/>
          </a:pPr>
          <a:r>
            <a:rPr lang="en-US" sz="1700" b="1" kern="1200"/>
            <a:t>Uppdaterad handbok för företag vid ansökan om subvention och pris för läkemedel</a:t>
          </a:r>
          <a:endParaRPr lang="en-US" sz="1700" kern="1200"/>
        </a:p>
      </dsp:txBody>
      <dsp:txXfrm>
        <a:off x="574725" y="3449559"/>
        <a:ext cx="7654189"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F6B14-197C-469E-B6EF-445C844F40F9}">
      <dsp:nvSpPr>
        <dsp:cNvPr id="0" name=""/>
        <dsp:cNvSpPr/>
      </dsp:nvSpPr>
      <dsp:spPr>
        <a:xfrm>
          <a:off x="7565628" y="2329678"/>
          <a:ext cx="3438922" cy="20633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v-SE" sz="1300" b="1" kern="1200" noProof="0" dirty="0"/>
            <a:t>Kapitel 3 Ansökningar som avser läkemedel som redan ingår i läkemedelsförmånen</a:t>
          </a:r>
        </a:p>
        <a:p>
          <a:pPr marL="0" marR="0" lvl="0" indent="0" algn="ctr" defTabSz="914400" eaLnBrk="1" fontAlgn="auto" latinLnBrk="0" hangingPunct="1">
            <a:lnSpc>
              <a:spcPct val="100000"/>
            </a:lnSpc>
            <a:spcBef>
              <a:spcPts val="0"/>
            </a:spcBef>
            <a:spcAft>
              <a:spcPts val="0"/>
            </a:spcAft>
            <a:buClrTx/>
            <a:buSzTx/>
            <a:buFontTx/>
            <a:buNone/>
            <a:tabLst/>
            <a:defRPr/>
          </a:pPr>
          <a:endParaRPr lang="sv-SE" sz="1100" b="1" kern="1200" noProof="0" dirty="0"/>
        </a:p>
        <a:p>
          <a:pPr marL="0" marR="0" lvl="0" indent="0" algn="ctr" defTabSz="914400" eaLnBrk="1" fontAlgn="auto" latinLnBrk="0" hangingPunct="1">
            <a:lnSpc>
              <a:spcPct val="100000"/>
            </a:lnSpc>
            <a:spcBef>
              <a:spcPts val="0"/>
            </a:spcBef>
            <a:spcAft>
              <a:spcPts val="0"/>
            </a:spcAft>
            <a:buClrTx/>
            <a:buSzTx/>
            <a:buFontTx/>
            <a:buNone/>
            <a:tabLst/>
            <a:defRPr/>
          </a:pPr>
          <a:r>
            <a:rPr lang="sv-SE" sz="1100" b="1" kern="1200" noProof="0" dirty="0"/>
            <a:t>-</a:t>
          </a:r>
          <a:r>
            <a:rPr lang="sv-SE" sz="1100" b="0" kern="1200" noProof="0" dirty="0"/>
            <a:t>Omarbetade bestämmelser om ansökningar som avser prishöjning och sänkning</a:t>
          </a:r>
        </a:p>
        <a:p>
          <a:pPr marL="0" marR="0" lvl="0" indent="0" algn="ctr" defTabSz="914400" eaLnBrk="1" fontAlgn="auto" latinLnBrk="0" hangingPunct="1">
            <a:lnSpc>
              <a:spcPct val="100000"/>
            </a:lnSpc>
            <a:spcBef>
              <a:spcPts val="0"/>
            </a:spcBef>
            <a:spcAft>
              <a:spcPts val="0"/>
            </a:spcAft>
            <a:buClrTx/>
            <a:buSzTx/>
            <a:buFontTx/>
            <a:buNone/>
            <a:tabLst/>
            <a:defRPr/>
          </a:pPr>
          <a:r>
            <a:rPr lang="sv-SE" sz="1100" b="0" kern="1200" noProof="0" dirty="0"/>
            <a:t>- Bestämmelser om höjning av priset upp till takpris och i övrigt</a:t>
          </a:r>
        </a:p>
        <a:p>
          <a:pPr marL="0" marR="0" lvl="0" indent="0" algn="ctr" defTabSz="914400" eaLnBrk="1" fontAlgn="auto" latinLnBrk="0" hangingPunct="1">
            <a:lnSpc>
              <a:spcPct val="100000"/>
            </a:lnSpc>
            <a:spcBef>
              <a:spcPts val="0"/>
            </a:spcBef>
            <a:spcAft>
              <a:spcPts val="0"/>
            </a:spcAft>
            <a:buClrTx/>
            <a:buSzTx/>
            <a:buFontTx/>
            <a:buNone/>
            <a:tabLst/>
            <a:defRPr/>
          </a:pPr>
          <a:r>
            <a:rPr lang="sv-SE" sz="1100" b="0" kern="1200" noProof="0" dirty="0"/>
            <a:t>-Bestämmelser om tidsbegränsad prishöjning</a:t>
          </a:r>
        </a:p>
        <a:p>
          <a:pPr marL="0" marR="0" lvl="0" indent="0" algn="ctr" defTabSz="914400" eaLnBrk="1" fontAlgn="auto" latinLnBrk="0" hangingPunct="1">
            <a:lnSpc>
              <a:spcPct val="100000"/>
            </a:lnSpc>
            <a:spcBef>
              <a:spcPts val="0"/>
            </a:spcBef>
            <a:spcAft>
              <a:spcPts val="0"/>
            </a:spcAft>
            <a:buClrTx/>
            <a:buSzTx/>
            <a:buFontTx/>
            <a:buNone/>
            <a:tabLst/>
            <a:defRPr/>
          </a:pPr>
          <a:r>
            <a:rPr lang="sv-SE" sz="1100" b="0" kern="1200" noProof="0" dirty="0"/>
            <a:t>- Nya krav vad en ansökan om utträde ska innehålla</a:t>
          </a:r>
        </a:p>
        <a:p>
          <a:pPr marL="0" lvl="0" algn="ctr" defTabSz="622300">
            <a:lnSpc>
              <a:spcPct val="90000"/>
            </a:lnSpc>
            <a:spcBef>
              <a:spcPct val="0"/>
            </a:spcBef>
            <a:spcAft>
              <a:spcPct val="35000"/>
            </a:spcAft>
            <a:buNone/>
          </a:pPr>
          <a:endParaRPr lang="en-US" sz="1100" kern="1200" dirty="0"/>
        </a:p>
      </dsp:txBody>
      <dsp:txXfrm>
        <a:off x="7565628" y="2329678"/>
        <a:ext cx="3438922" cy="2063353"/>
      </dsp:txXfrm>
    </dsp:sp>
    <dsp:sp modelId="{B12331F6-0862-4D3D-B593-AC16830EE09F}">
      <dsp:nvSpPr>
        <dsp:cNvPr id="0" name=""/>
        <dsp:cNvSpPr/>
      </dsp:nvSpPr>
      <dsp:spPr>
        <a:xfrm>
          <a:off x="5978600" y="7"/>
          <a:ext cx="3438922" cy="20633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b="1" kern="1200"/>
            <a:t>Kapiteluppdelning</a:t>
          </a:r>
        </a:p>
      </dsp:txBody>
      <dsp:txXfrm>
        <a:off x="5978600" y="7"/>
        <a:ext cx="3438922" cy="2063353"/>
      </dsp:txXfrm>
    </dsp:sp>
    <dsp:sp modelId="{AB38B0F2-B7E9-4D7A-A06E-A99A9BE93487}">
      <dsp:nvSpPr>
        <dsp:cNvPr id="0" name=""/>
        <dsp:cNvSpPr/>
      </dsp:nvSpPr>
      <dsp:spPr>
        <a:xfrm>
          <a:off x="0" y="2402720"/>
          <a:ext cx="3438922" cy="20633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b="1" kern="1200"/>
            <a:t>Kapitel 1 Inledande bestämmelser</a:t>
          </a:r>
        </a:p>
        <a:p>
          <a:pPr marL="0" lvl="0" indent="0" algn="ctr" defTabSz="577850">
            <a:lnSpc>
              <a:spcPct val="90000"/>
            </a:lnSpc>
            <a:spcBef>
              <a:spcPct val="0"/>
            </a:spcBef>
            <a:spcAft>
              <a:spcPct val="35000"/>
            </a:spcAft>
            <a:buNone/>
          </a:pPr>
          <a:endParaRPr lang="sv-SE" sz="1100" kern="1200"/>
        </a:p>
        <a:p>
          <a:pPr marL="0" lvl="0" indent="0" algn="ctr" defTabSz="577850">
            <a:lnSpc>
              <a:spcPct val="90000"/>
            </a:lnSpc>
            <a:spcBef>
              <a:spcPct val="0"/>
            </a:spcBef>
            <a:spcAft>
              <a:spcPct val="35000"/>
            </a:spcAft>
            <a:buNone/>
          </a:pPr>
          <a:r>
            <a:rPr lang="sv-SE" sz="1100" kern="1200"/>
            <a:t>- Nya och ändrade definitioner</a:t>
          </a:r>
        </a:p>
        <a:p>
          <a:pPr marL="0" lvl="0" indent="0" algn="ctr" defTabSz="577850">
            <a:lnSpc>
              <a:spcPct val="90000"/>
            </a:lnSpc>
            <a:spcBef>
              <a:spcPct val="0"/>
            </a:spcBef>
            <a:spcAft>
              <a:spcPct val="35000"/>
            </a:spcAft>
            <a:buNone/>
          </a:pPr>
          <a:endParaRPr lang="sv-SE" sz="1100" kern="1200"/>
        </a:p>
        <a:p>
          <a:pPr marL="0" lvl="0" indent="0" algn="ctr" defTabSz="577850">
            <a:lnSpc>
              <a:spcPct val="90000"/>
            </a:lnSpc>
            <a:spcBef>
              <a:spcPct val="0"/>
            </a:spcBef>
            <a:spcAft>
              <a:spcPct val="35000"/>
            </a:spcAft>
            <a:buNone/>
          </a:pPr>
          <a:endParaRPr lang="sv-SE" sz="1100" kern="1200"/>
        </a:p>
        <a:p>
          <a:pPr marL="0" lvl="0" indent="0" algn="ctr" defTabSz="577850">
            <a:lnSpc>
              <a:spcPct val="90000"/>
            </a:lnSpc>
            <a:spcBef>
              <a:spcPct val="0"/>
            </a:spcBef>
            <a:spcAft>
              <a:spcPct val="35000"/>
            </a:spcAft>
            <a:buNone/>
          </a:pPr>
          <a:endParaRPr lang="sv-SE" sz="1100" kern="1200"/>
        </a:p>
        <a:p>
          <a:pPr marL="0" lvl="0" indent="0" algn="ctr" defTabSz="577850">
            <a:lnSpc>
              <a:spcPct val="90000"/>
            </a:lnSpc>
            <a:spcBef>
              <a:spcPct val="0"/>
            </a:spcBef>
            <a:spcAft>
              <a:spcPct val="35000"/>
            </a:spcAft>
            <a:buNone/>
          </a:pPr>
          <a:endParaRPr lang="sv-SE" sz="1100" kern="1200"/>
        </a:p>
        <a:p>
          <a:pPr marL="0" lvl="0" indent="0" algn="ctr" defTabSz="577850">
            <a:lnSpc>
              <a:spcPct val="90000"/>
            </a:lnSpc>
            <a:spcBef>
              <a:spcPct val="0"/>
            </a:spcBef>
            <a:spcAft>
              <a:spcPct val="35000"/>
            </a:spcAft>
            <a:buNone/>
          </a:pPr>
          <a:endParaRPr lang="sv-SE" sz="1100" kern="1200"/>
        </a:p>
      </dsp:txBody>
      <dsp:txXfrm>
        <a:off x="0" y="2402720"/>
        <a:ext cx="3438922" cy="2063353"/>
      </dsp:txXfrm>
    </dsp:sp>
    <dsp:sp modelId="{CB2267E3-540D-4FE5-9356-C1A35251DDB5}">
      <dsp:nvSpPr>
        <dsp:cNvPr id="0" name=""/>
        <dsp:cNvSpPr/>
      </dsp:nvSpPr>
      <dsp:spPr>
        <a:xfrm>
          <a:off x="3882439" y="2359032"/>
          <a:ext cx="3438922" cy="20633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sv-SE" sz="1300" b="1" kern="1200" dirty="0"/>
        </a:p>
        <a:p>
          <a:pPr marL="0" lvl="0" indent="0" algn="ctr" defTabSz="577850">
            <a:lnSpc>
              <a:spcPct val="90000"/>
            </a:lnSpc>
            <a:spcBef>
              <a:spcPct val="0"/>
            </a:spcBef>
            <a:spcAft>
              <a:spcPct val="35000"/>
            </a:spcAft>
            <a:buNone/>
          </a:pPr>
          <a:r>
            <a:rPr lang="sv-SE" sz="1300" b="1" kern="1200" dirty="0"/>
            <a:t>Kapitel 2 Ansökningar som avser nya läkemedel m.m.</a:t>
          </a:r>
        </a:p>
        <a:p>
          <a:pPr marL="0" lvl="0" indent="0" algn="ctr" defTabSz="577850">
            <a:lnSpc>
              <a:spcPct val="90000"/>
            </a:lnSpc>
            <a:spcBef>
              <a:spcPct val="0"/>
            </a:spcBef>
            <a:spcAft>
              <a:spcPct val="35000"/>
            </a:spcAft>
            <a:buNone/>
          </a:pPr>
          <a:endParaRPr lang="sv-SE" sz="1100" b="1" kern="1200" dirty="0"/>
        </a:p>
        <a:p>
          <a:pPr marL="0" lvl="0" indent="0" algn="ctr" defTabSz="577850">
            <a:lnSpc>
              <a:spcPct val="90000"/>
            </a:lnSpc>
            <a:spcBef>
              <a:spcPct val="0"/>
            </a:spcBef>
            <a:spcAft>
              <a:spcPct val="35000"/>
            </a:spcAft>
            <a:buNone/>
          </a:pPr>
          <a:r>
            <a:rPr lang="sv-SE" sz="1100" b="0" kern="1200" dirty="0"/>
            <a:t>- Generell bestämmelse vad alla ansökningar ska innehålla och specialbestämmelser utifrån typ av ansökan</a:t>
          </a:r>
        </a:p>
        <a:p>
          <a:pPr marL="0" lvl="0" indent="0" algn="ctr" defTabSz="577850">
            <a:lnSpc>
              <a:spcPct val="90000"/>
            </a:lnSpc>
            <a:spcBef>
              <a:spcPct val="0"/>
            </a:spcBef>
            <a:spcAft>
              <a:spcPct val="35000"/>
            </a:spcAft>
            <a:buNone/>
          </a:pPr>
          <a:r>
            <a:rPr lang="sv-SE" sz="1100" b="0" kern="1200" dirty="0"/>
            <a:t>- Vissa nya uppgifter krävs för ansökningar som avser nya läkemedel</a:t>
          </a:r>
        </a:p>
        <a:p>
          <a:pPr marL="0" lvl="0" indent="0" algn="ctr" defTabSz="577850">
            <a:lnSpc>
              <a:spcPct val="90000"/>
            </a:lnSpc>
            <a:spcBef>
              <a:spcPct val="0"/>
            </a:spcBef>
            <a:spcAft>
              <a:spcPct val="35000"/>
            </a:spcAft>
            <a:buNone/>
          </a:pPr>
          <a:r>
            <a:rPr lang="sv-SE" sz="1100" b="0" kern="1200" dirty="0"/>
            <a:t>- Nytt förenklat ansökningsförfarande om läkemedlet innehåller en etablerad aktiv substans</a:t>
          </a:r>
        </a:p>
        <a:p>
          <a:pPr marL="0" lvl="0" indent="0" algn="ctr" defTabSz="577850">
            <a:lnSpc>
              <a:spcPct val="90000"/>
            </a:lnSpc>
            <a:spcBef>
              <a:spcPct val="0"/>
            </a:spcBef>
            <a:spcAft>
              <a:spcPct val="35000"/>
            </a:spcAft>
            <a:buNone/>
          </a:pPr>
          <a:endParaRPr lang="sv-SE" sz="1100" kern="1200" dirty="0"/>
        </a:p>
      </dsp:txBody>
      <dsp:txXfrm>
        <a:off x="3882439" y="2359032"/>
        <a:ext cx="3438922" cy="2063353"/>
      </dsp:txXfrm>
    </dsp:sp>
    <dsp:sp modelId="{95B9B414-8315-4C85-8AF6-D0A5B4A0CBEF}">
      <dsp:nvSpPr>
        <dsp:cNvPr id="0" name=""/>
        <dsp:cNvSpPr/>
      </dsp:nvSpPr>
      <dsp:spPr>
        <a:xfrm>
          <a:off x="1614780" y="9719"/>
          <a:ext cx="3438922" cy="20633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b="1" kern="1200" noProof="0"/>
            <a:t>Övergripande språkliga och redaktionella förbättringar</a:t>
          </a:r>
        </a:p>
      </dsp:txBody>
      <dsp:txXfrm>
        <a:off x="1614780" y="9719"/>
        <a:ext cx="3438922" cy="2063353"/>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15C065-F9C0-4B2C-A11F-3AADBC22668C}" type="datetimeFigureOut">
              <a:rPr lang="sv-SE" smtClean="0"/>
              <a:t>2026-09-03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48823F-0476-4F25-B72F-5435F3D58D85}" type="slidenum">
              <a:rPr lang="sv-SE" smtClean="0"/>
              <a:t>‹#›</a:t>
            </a:fld>
            <a:endParaRPr lang="sv-SE"/>
          </a:p>
        </p:txBody>
      </p:sp>
    </p:spTree>
    <p:extLst>
      <p:ext uri="{BB962C8B-B14F-4D97-AF65-F5344CB8AC3E}">
        <p14:creationId xmlns:p14="http://schemas.microsoft.com/office/powerpoint/2010/main" val="3644289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cs typeface="Arial"/>
            </a:endParaRPr>
          </a:p>
        </p:txBody>
      </p:sp>
      <p:sp>
        <p:nvSpPr>
          <p:cNvPr id="4" name="Platshållare för bildnummer 3"/>
          <p:cNvSpPr>
            <a:spLocks noGrp="1"/>
          </p:cNvSpPr>
          <p:nvPr>
            <p:ph type="sldNum" sz="quarter" idx="5"/>
          </p:nvPr>
        </p:nvSpPr>
        <p:spPr/>
        <p:txBody>
          <a:bodyPr/>
          <a:lstStyle/>
          <a:p>
            <a:fld id="{1548823F-0476-4F25-B72F-5435F3D58D85}" type="slidenum">
              <a:rPr lang="sv-SE" smtClean="0"/>
              <a:t>2</a:t>
            </a:fld>
            <a:endParaRPr lang="sv-SE"/>
          </a:p>
        </p:txBody>
      </p:sp>
    </p:spTree>
    <p:extLst>
      <p:ext uri="{BB962C8B-B14F-4D97-AF65-F5344CB8AC3E}">
        <p14:creationId xmlns:p14="http://schemas.microsoft.com/office/powerpoint/2010/main" val="355396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13</a:t>
            </a:fld>
            <a:endParaRPr lang="sv-SE"/>
          </a:p>
        </p:txBody>
      </p:sp>
    </p:spTree>
    <p:extLst>
      <p:ext uri="{BB962C8B-B14F-4D97-AF65-F5344CB8AC3E}">
        <p14:creationId xmlns:p14="http://schemas.microsoft.com/office/powerpoint/2010/main" val="3847012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5F1D4-24EE-AE53-0C36-08220FF857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1047E0D-2A16-101E-17DB-764B9B45128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A17330A6-3C0D-9F14-DD9B-139FEEF9CE71}"/>
              </a:ext>
            </a:extLst>
          </p:cNvPr>
          <p:cNvSpPr>
            <a:spLocks noGrp="1"/>
          </p:cNvSpPr>
          <p:nvPr>
            <p:ph type="body" idx="1"/>
          </p:nvPr>
        </p:nvSpPr>
        <p:spPr/>
        <p:txBody>
          <a:bodyPr/>
          <a:lstStyle/>
          <a:p>
            <a:endParaRPr lang="sv-SE" dirty="0"/>
          </a:p>
          <a:p>
            <a:endParaRPr lang="sv-SE" dirty="0"/>
          </a:p>
        </p:txBody>
      </p:sp>
      <p:sp>
        <p:nvSpPr>
          <p:cNvPr id="4" name="Platshållare för bildnummer 3">
            <a:extLst>
              <a:ext uri="{FF2B5EF4-FFF2-40B4-BE49-F238E27FC236}">
                <a16:creationId xmlns:a16="http://schemas.microsoft.com/office/drawing/2014/main" id="{ED84F223-4035-A508-FDB3-DB791B39F2D0}"/>
              </a:ext>
            </a:extLst>
          </p:cNvPr>
          <p:cNvSpPr>
            <a:spLocks noGrp="1"/>
          </p:cNvSpPr>
          <p:nvPr>
            <p:ph type="sldNum" sz="quarter" idx="5"/>
          </p:nvPr>
        </p:nvSpPr>
        <p:spPr/>
        <p:txBody>
          <a:bodyPr/>
          <a:lstStyle/>
          <a:p>
            <a:fld id="{1548823F-0476-4F25-B72F-5435F3D58D85}" type="slidenum">
              <a:rPr lang="sv-SE" smtClean="0"/>
              <a:t>14</a:t>
            </a:fld>
            <a:endParaRPr lang="sv-SE"/>
          </a:p>
        </p:txBody>
      </p:sp>
    </p:spTree>
    <p:extLst>
      <p:ext uri="{BB962C8B-B14F-4D97-AF65-F5344CB8AC3E}">
        <p14:creationId xmlns:p14="http://schemas.microsoft.com/office/powerpoint/2010/main" val="3899295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9F3F-DCBC-500F-2977-60A601A29BA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035D2B4-EEFB-8C79-8D05-EEB1D3B2C024}"/>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8FA4B64-7AEF-0738-CF16-CFFAAF57B102}"/>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744A0FB-F178-6C1A-5DB6-F3C107A38B3F}"/>
              </a:ext>
            </a:extLst>
          </p:cNvPr>
          <p:cNvSpPr>
            <a:spLocks noGrp="1"/>
          </p:cNvSpPr>
          <p:nvPr>
            <p:ph type="sldNum" sz="quarter" idx="5"/>
          </p:nvPr>
        </p:nvSpPr>
        <p:spPr/>
        <p:txBody>
          <a:bodyPr/>
          <a:lstStyle/>
          <a:p>
            <a:fld id="{1548823F-0476-4F25-B72F-5435F3D58D85}" type="slidenum">
              <a:rPr lang="sv-SE" smtClean="0"/>
              <a:t>15</a:t>
            </a:fld>
            <a:endParaRPr lang="sv-SE"/>
          </a:p>
        </p:txBody>
      </p:sp>
    </p:spTree>
    <p:extLst>
      <p:ext uri="{BB962C8B-B14F-4D97-AF65-F5344CB8AC3E}">
        <p14:creationId xmlns:p14="http://schemas.microsoft.com/office/powerpoint/2010/main" val="2284895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F0519-22FD-C119-30F1-70AB1965CE0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805424A-BAD2-97CD-CBEB-52027F2453BA}"/>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CE1DD45-3DAA-BC9F-C970-C9C1B35C3EC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22A5E53-F21D-4BD2-766C-36873CA7D1AD}"/>
              </a:ext>
            </a:extLst>
          </p:cNvPr>
          <p:cNvSpPr>
            <a:spLocks noGrp="1"/>
          </p:cNvSpPr>
          <p:nvPr>
            <p:ph type="sldNum" sz="quarter" idx="5"/>
          </p:nvPr>
        </p:nvSpPr>
        <p:spPr/>
        <p:txBody>
          <a:bodyPr/>
          <a:lstStyle/>
          <a:p>
            <a:fld id="{1548823F-0476-4F25-B72F-5435F3D58D85}" type="slidenum">
              <a:rPr lang="sv-SE" smtClean="0"/>
              <a:t>16</a:t>
            </a:fld>
            <a:endParaRPr lang="sv-SE"/>
          </a:p>
        </p:txBody>
      </p:sp>
    </p:spTree>
    <p:extLst>
      <p:ext uri="{BB962C8B-B14F-4D97-AF65-F5344CB8AC3E}">
        <p14:creationId xmlns:p14="http://schemas.microsoft.com/office/powerpoint/2010/main" val="4139019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7B615-B0E5-99E6-EB14-D0A6E98248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8FDFE93-483B-B8F0-4870-47B55F089AE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59B7F49-4043-F52E-15CE-7699B20F253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80752551-B281-EF96-2131-5392DF1B351E}"/>
              </a:ext>
            </a:extLst>
          </p:cNvPr>
          <p:cNvSpPr>
            <a:spLocks noGrp="1"/>
          </p:cNvSpPr>
          <p:nvPr>
            <p:ph type="sldNum" sz="quarter" idx="5"/>
          </p:nvPr>
        </p:nvSpPr>
        <p:spPr/>
        <p:txBody>
          <a:bodyPr/>
          <a:lstStyle/>
          <a:p>
            <a:fld id="{1548823F-0476-4F25-B72F-5435F3D58D85}" type="slidenum">
              <a:rPr lang="sv-SE" smtClean="0"/>
              <a:t>17</a:t>
            </a:fld>
            <a:endParaRPr lang="sv-SE"/>
          </a:p>
        </p:txBody>
      </p:sp>
    </p:spTree>
    <p:extLst>
      <p:ext uri="{BB962C8B-B14F-4D97-AF65-F5344CB8AC3E}">
        <p14:creationId xmlns:p14="http://schemas.microsoft.com/office/powerpoint/2010/main" val="1094415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548823F-0476-4F25-B72F-5435F3D58D85}" type="slidenum">
              <a:rPr lang="sv-SE" smtClean="0"/>
              <a:t>18</a:t>
            </a:fld>
            <a:endParaRPr lang="sv-SE"/>
          </a:p>
        </p:txBody>
      </p:sp>
    </p:spTree>
    <p:extLst>
      <p:ext uri="{BB962C8B-B14F-4D97-AF65-F5344CB8AC3E}">
        <p14:creationId xmlns:p14="http://schemas.microsoft.com/office/powerpoint/2010/main" val="2694237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8823F-0476-4F25-B72F-5435F3D58D85}"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6555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20</a:t>
            </a:fld>
            <a:endParaRPr lang="sv-SE"/>
          </a:p>
        </p:txBody>
      </p:sp>
    </p:spTree>
    <p:extLst>
      <p:ext uri="{BB962C8B-B14F-4D97-AF65-F5344CB8AC3E}">
        <p14:creationId xmlns:p14="http://schemas.microsoft.com/office/powerpoint/2010/main" val="444295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24316-CD90-2239-29D7-1E09443972F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60AA20C-5CB8-9B23-3600-C2F84F56595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08E21FE2-684E-6F1B-C19F-7E8C51AC23B8}"/>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1D47C995-E87C-58F7-9BFF-C55CC1C47161}"/>
              </a:ext>
            </a:extLst>
          </p:cNvPr>
          <p:cNvSpPr>
            <a:spLocks noGrp="1"/>
          </p:cNvSpPr>
          <p:nvPr>
            <p:ph type="sldNum" sz="quarter" idx="5"/>
          </p:nvPr>
        </p:nvSpPr>
        <p:spPr/>
        <p:txBody>
          <a:bodyPr/>
          <a:lstStyle/>
          <a:p>
            <a:fld id="{1548823F-0476-4F25-B72F-5435F3D58D85}" type="slidenum">
              <a:rPr lang="sv-SE" smtClean="0"/>
              <a:t>22</a:t>
            </a:fld>
            <a:endParaRPr lang="sv-SE"/>
          </a:p>
        </p:txBody>
      </p:sp>
    </p:spTree>
    <p:extLst>
      <p:ext uri="{BB962C8B-B14F-4D97-AF65-F5344CB8AC3E}">
        <p14:creationId xmlns:p14="http://schemas.microsoft.com/office/powerpoint/2010/main" val="3260231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8823F-0476-4F25-B72F-5435F3D58D85}"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81407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5</a:t>
            </a:fld>
            <a:endParaRPr lang="sv-SE"/>
          </a:p>
        </p:txBody>
      </p:sp>
    </p:spTree>
    <p:extLst>
      <p:ext uri="{BB962C8B-B14F-4D97-AF65-F5344CB8AC3E}">
        <p14:creationId xmlns:p14="http://schemas.microsoft.com/office/powerpoint/2010/main" val="2299236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55B7A47-765C-4741-951A-137869E60DB7}" type="slidenum">
              <a:rPr lang="sv-SE" smtClean="0"/>
              <a:t>25</a:t>
            </a:fld>
            <a:endParaRPr lang="sv-SE"/>
          </a:p>
        </p:txBody>
      </p:sp>
    </p:spTree>
    <p:extLst>
      <p:ext uri="{BB962C8B-B14F-4D97-AF65-F5344CB8AC3E}">
        <p14:creationId xmlns:p14="http://schemas.microsoft.com/office/powerpoint/2010/main" val="704096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26</a:t>
            </a:fld>
            <a:endParaRPr lang="sv-SE"/>
          </a:p>
        </p:txBody>
      </p:sp>
    </p:spTree>
    <p:extLst>
      <p:ext uri="{BB962C8B-B14F-4D97-AF65-F5344CB8AC3E}">
        <p14:creationId xmlns:p14="http://schemas.microsoft.com/office/powerpoint/2010/main" val="2383817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24351-EDD8-9571-47D8-B21FDC00D5D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0152912-AA6B-85B3-7291-628F1EA21C2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07632F75-6AB9-A435-E162-95254D73F2A6}"/>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14B9683E-5D8B-BFF2-42E2-3D512BFC177F}"/>
              </a:ext>
            </a:extLst>
          </p:cNvPr>
          <p:cNvSpPr>
            <a:spLocks noGrp="1"/>
          </p:cNvSpPr>
          <p:nvPr>
            <p:ph type="sldNum" sz="quarter" idx="5"/>
          </p:nvPr>
        </p:nvSpPr>
        <p:spPr/>
        <p:txBody>
          <a:bodyPr/>
          <a:lstStyle/>
          <a:p>
            <a:fld id="{1548823F-0476-4F25-B72F-5435F3D58D85}" type="slidenum">
              <a:rPr lang="sv-SE" smtClean="0"/>
              <a:t>28</a:t>
            </a:fld>
            <a:endParaRPr lang="sv-SE"/>
          </a:p>
        </p:txBody>
      </p:sp>
    </p:spTree>
    <p:extLst>
      <p:ext uri="{BB962C8B-B14F-4D97-AF65-F5344CB8AC3E}">
        <p14:creationId xmlns:p14="http://schemas.microsoft.com/office/powerpoint/2010/main" val="2876804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29</a:t>
            </a:fld>
            <a:endParaRPr lang="sv-SE"/>
          </a:p>
        </p:txBody>
      </p:sp>
    </p:spTree>
    <p:extLst>
      <p:ext uri="{BB962C8B-B14F-4D97-AF65-F5344CB8AC3E}">
        <p14:creationId xmlns:p14="http://schemas.microsoft.com/office/powerpoint/2010/main" val="2324596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30</a:t>
            </a:fld>
            <a:endParaRPr lang="sv-SE"/>
          </a:p>
        </p:txBody>
      </p:sp>
    </p:spTree>
    <p:extLst>
      <p:ext uri="{BB962C8B-B14F-4D97-AF65-F5344CB8AC3E}">
        <p14:creationId xmlns:p14="http://schemas.microsoft.com/office/powerpoint/2010/main" val="2991870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6</a:t>
            </a:fld>
            <a:endParaRPr lang="sv-SE"/>
          </a:p>
        </p:txBody>
      </p:sp>
    </p:spTree>
    <p:extLst>
      <p:ext uri="{BB962C8B-B14F-4D97-AF65-F5344CB8AC3E}">
        <p14:creationId xmlns:p14="http://schemas.microsoft.com/office/powerpoint/2010/main" val="1391952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8823F-0476-4F25-B72F-5435F3D58D85}"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20564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8</a:t>
            </a:fld>
            <a:endParaRPr lang="sv-SE"/>
          </a:p>
        </p:txBody>
      </p:sp>
    </p:spTree>
    <p:extLst>
      <p:ext uri="{BB962C8B-B14F-4D97-AF65-F5344CB8AC3E}">
        <p14:creationId xmlns:p14="http://schemas.microsoft.com/office/powerpoint/2010/main" val="552565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8823F-0476-4F25-B72F-5435F3D58D85}"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09835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10</a:t>
            </a:fld>
            <a:endParaRPr lang="sv-SE"/>
          </a:p>
        </p:txBody>
      </p:sp>
    </p:spTree>
    <p:extLst>
      <p:ext uri="{BB962C8B-B14F-4D97-AF65-F5344CB8AC3E}">
        <p14:creationId xmlns:p14="http://schemas.microsoft.com/office/powerpoint/2010/main" val="2390258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8823F-0476-4F25-B72F-5435F3D58D85}"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82425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1548823F-0476-4F25-B72F-5435F3D58D85}" type="slidenum">
              <a:rPr lang="sv-SE" smtClean="0"/>
              <a:t>12</a:t>
            </a:fld>
            <a:endParaRPr lang="sv-SE"/>
          </a:p>
        </p:txBody>
      </p:sp>
    </p:spTree>
    <p:extLst>
      <p:ext uri="{BB962C8B-B14F-4D97-AF65-F5344CB8AC3E}">
        <p14:creationId xmlns:p14="http://schemas.microsoft.com/office/powerpoint/2010/main" val="3633599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Picture 1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842" y="0"/>
            <a:ext cx="12193099" cy="6891338"/>
          </a:xfrm>
          <a:prstGeom prst="rect">
            <a:avLst/>
          </a:prstGeom>
          <a:noFill/>
          <a:ln w="9525">
            <a:noFill/>
            <a:miter lim="800000"/>
            <a:headEnd/>
            <a:tailEnd/>
          </a:ln>
        </p:spPr>
      </p:pic>
      <p:sp>
        <p:nvSpPr>
          <p:cNvPr id="2" name="Rubrik 1"/>
          <p:cNvSpPr>
            <a:spLocks noGrp="1"/>
          </p:cNvSpPr>
          <p:nvPr>
            <p:ph type="ctrTitle"/>
          </p:nvPr>
        </p:nvSpPr>
        <p:spPr>
          <a:xfrm>
            <a:off x="1272746" y="4057054"/>
            <a:ext cx="10324471" cy="994814"/>
          </a:xfrm>
        </p:spPr>
        <p:txBody>
          <a:bodyPr anchor="b" anchorCtr="0">
            <a:normAutofit/>
          </a:bodyPr>
          <a:lstStyle>
            <a:lvl1pPr>
              <a:defRPr sz="3600">
                <a:solidFill>
                  <a:schemeClr val="bg1"/>
                </a:solidFill>
              </a:defRPr>
            </a:lvl1pPr>
          </a:lstStyle>
          <a:p>
            <a:r>
              <a:rPr lang="sv-SE"/>
              <a:t>Klicka här för att ändra mall för rubrikformat</a:t>
            </a:r>
          </a:p>
        </p:txBody>
      </p:sp>
      <p:sp>
        <p:nvSpPr>
          <p:cNvPr id="3" name="Underrubrik 2"/>
          <p:cNvSpPr>
            <a:spLocks noGrp="1"/>
          </p:cNvSpPr>
          <p:nvPr>
            <p:ph type="subTitle" idx="1"/>
          </p:nvPr>
        </p:nvSpPr>
        <p:spPr>
          <a:xfrm>
            <a:off x="1272746" y="5119133"/>
            <a:ext cx="10324471" cy="1041851"/>
          </a:xfr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p>
        </p:txBody>
      </p:sp>
    </p:spTree>
    <p:extLst>
      <p:ext uri="{BB962C8B-B14F-4D97-AF65-F5344CB8AC3E}">
        <p14:creationId xmlns:p14="http://schemas.microsoft.com/office/powerpoint/2010/main" val="190923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92666" y="607517"/>
            <a:ext cx="11004551" cy="736600"/>
          </a:xfrm>
        </p:spPr>
        <p:txBody>
          <a:bodyPr/>
          <a:lstStyle/>
          <a:p>
            <a:r>
              <a:rPr lang="sv-SE"/>
              <a:t>Klicka här för att ändra mall för rubrikformat</a:t>
            </a:r>
          </a:p>
        </p:txBody>
      </p:sp>
      <p:sp>
        <p:nvSpPr>
          <p:cNvPr id="3" name="Platshållare för innehåll 2"/>
          <p:cNvSpPr>
            <a:spLocks noGrp="1"/>
          </p:cNvSpPr>
          <p:nvPr>
            <p:ph idx="1"/>
          </p:nvPr>
        </p:nvSpPr>
        <p:spPr>
          <a:xfrm>
            <a:off x="592666" y="1693115"/>
            <a:ext cx="11004551" cy="45624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610012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endParaRPr lang="sv-SE"/>
          </a:p>
        </p:txBody>
      </p:sp>
      <p:sp>
        <p:nvSpPr>
          <p:cNvPr id="6" name="Platshållare för innehåll 2"/>
          <p:cNvSpPr>
            <a:spLocks noGrp="1"/>
          </p:cNvSpPr>
          <p:nvPr>
            <p:ph idx="12"/>
          </p:nvPr>
        </p:nvSpPr>
        <p:spPr>
          <a:xfrm>
            <a:off x="6190987" y="1688007"/>
            <a:ext cx="5406231" cy="45624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ubrik 1">
            <a:extLst>
              <a:ext uri="{FF2B5EF4-FFF2-40B4-BE49-F238E27FC236}">
                <a16:creationId xmlns:a16="http://schemas.microsoft.com/office/drawing/2014/main" id="{805CB422-FE35-453F-8415-59BDAFE074E8}"/>
              </a:ext>
            </a:extLst>
          </p:cNvPr>
          <p:cNvSpPr>
            <a:spLocks noGrp="1"/>
          </p:cNvSpPr>
          <p:nvPr>
            <p:ph type="title"/>
          </p:nvPr>
        </p:nvSpPr>
        <p:spPr>
          <a:xfrm>
            <a:off x="592666" y="607517"/>
            <a:ext cx="11004551" cy="736600"/>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FAB3C2E7-095B-4E63-A6AB-27B8486EDB0F}"/>
              </a:ext>
            </a:extLst>
          </p:cNvPr>
          <p:cNvSpPr>
            <a:spLocks noGrp="1"/>
          </p:cNvSpPr>
          <p:nvPr>
            <p:ph idx="1"/>
          </p:nvPr>
        </p:nvSpPr>
        <p:spPr>
          <a:xfrm>
            <a:off x="592666" y="1693115"/>
            <a:ext cx="5406231" cy="45624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106144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e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92666" y="607517"/>
            <a:ext cx="11004551" cy="736600"/>
          </a:xfrm>
        </p:spPr>
        <p:txBody>
          <a:bodyPr/>
          <a:lstStyle/>
          <a:p>
            <a:r>
              <a:rPr lang="sv-SE"/>
              <a:t>Klicka här för att ändra mall för rubrikformat</a:t>
            </a:r>
          </a:p>
        </p:txBody>
      </p:sp>
      <p:sp>
        <p:nvSpPr>
          <p:cNvPr id="3" name="Platshållare för innehåll 2"/>
          <p:cNvSpPr>
            <a:spLocks noGrp="1"/>
          </p:cNvSpPr>
          <p:nvPr>
            <p:ph idx="1"/>
          </p:nvPr>
        </p:nvSpPr>
        <p:spPr>
          <a:xfrm>
            <a:off x="592666" y="1693115"/>
            <a:ext cx="5406231" cy="45624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a:p>
        </p:txBody>
      </p:sp>
      <p:sp>
        <p:nvSpPr>
          <p:cNvPr id="7" name="Platshållare för innehåll 2"/>
          <p:cNvSpPr>
            <a:spLocks noGrp="1"/>
          </p:cNvSpPr>
          <p:nvPr>
            <p:ph idx="12"/>
          </p:nvPr>
        </p:nvSpPr>
        <p:spPr>
          <a:xfrm>
            <a:off x="6190987" y="1693115"/>
            <a:ext cx="5406231" cy="21985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innehåll 2"/>
          <p:cNvSpPr>
            <a:spLocks noGrp="1"/>
          </p:cNvSpPr>
          <p:nvPr>
            <p:ph idx="13"/>
          </p:nvPr>
        </p:nvSpPr>
        <p:spPr>
          <a:xfrm>
            <a:off x="6190987" y="4057042"/>
            <a:ext cx="5406231" cy="219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62067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yra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92666" y="607517"/>
            <a:ext cx="11004551" cy="736600"/>
          </a:xfrm>
        </p:spPr>
        <p:txBody>
          <a:bodyPr/>
          <a:lstStyle/>
          <a:p>
            <a:r>
              <a:rPr lang="sv-SE"/>
              <a:t>Klicka här för att ändra mall för rubrikformat</a:t>
            </a:r>
          </a:p>
        </p:txBody>
      </p:sp>
      <p:sp>
        <p:nvSpPr>
          <p:cNvPr id="5" name="Platshållare för sidfot 4"/>
          <p:cNvSpPr>
            <a:spLocks noGrp="1"/>
          </p:cNvSpPr>
          <p:nvPr>
            <p:ph type="ftr" sz="quarter" idx="11"/>
          </p:nvPr>
        </p:nvSpPr>
        <p:spPr/>
        <p:txBody>
          <a:bodyPr/>
          <a:lstStyle/>
          <a:p>
            <a:endParaRPr lang="sv-SE"/>
          </a:p>
        </p:txBody>
      </p:sp>
      <p:sp>
        <p:nvSpPr>
          <p:cNvPr id="10" name="Platshållare för innehåll 2"/>
          <p:cNvSpPr>
            <a:spLocks noGrp="1"/>
          </p:cNvSpPr>
          <p:nvPr>
            <p:ph idx="12"/>
          </p:nvPr>
        </p:nvSpPr>
        <p:spPr>
          <a:xfrm>
            <a:off x="592666" y="1693115"/>
            <a:ext cx="5406231" cy="21985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2"/>
          <p:cNvSpPr>
            <a:spLocks noGrp="1"/>
          </p:cNvSpPr>
          <p:nvPr>
            <p:ph idx="13"/>
          </p:nvPr>
        </p:nvSpPr>
        <p:spPr>
          <a:xfrm>
            <a:off x="592666" y="4057041"/>
            <a:ext cx="5406231" cy="21985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innehåll 2"/>
          <p:cNvSpPr>
            <a:spLocks noGrp="1"/>
          </p:cNvSpPr>
          <p:nvPr>
            <p:ph idx="14"/>
          </p:nvPr>
        </p:nvSpPr>
        <p:spPr>
          <a:xfrm>
            <a:off x="6190986" y="1693115"/>
            <a:ext cx="5406231" cy="21985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innehåll 2"/>
          <p:cNvSpPr>
            <a:spLocks noGrp="1"/>
          </p:cNvSpPr>
          <p:nvPr>
            <p:ph idx="15"/>
          </p:nvPr>
        </p:nvSpPr>
        <p:spPr>
          <a:xfrm>
            <a:off x="6190986" y="4057041"/>
            <a:ext cx="5406231" cy="21985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5624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vå innehållsdelar - Wide">
    <p:spTree>
      <p:nvGrpSpPr>
        <p:cNvPr id="1" name=""/>
        <p:cNvGrpSpPr/>
        <p:nvPr/>
      </p:nvGrpSpPr>
      <p:grpSpPr>
        <a:xfrm>
          <a:off x="0" y="0"/>
          <a:ext cx="0" cy="0"/>
          <a:chOff x="0" y="0"/>
          <a:chExt cx="0" cy="0"/>
        </a:xfrm>
      </p:grpSpPr>
      <p:sp>
        <p:nvSpPr>
          <p:cNvPr id="2" name="Rubrik 1"/>
          <p:cNvSpPr>
            <a:spLocks noGrp="1"/>
          </p:cNvSpPr>
          <p:nvPr>
            <p:ph type="title"/>
          </p:nvPr>
        </p:nvSpPr>
        <p:spPr>
          <a:xfrm>
            <a:off x="592666" y="607517"/>
            <a:ext cx="11004551" cy="736600"/>
          </a:xfrm>
        </p:spPr>
        <p:txBody>
          <a:bodyPr/>
          <a:lstStyle/>
          <a:p>
            <a:r>
              <a:rPr lang="sv-SE"/>
              <a:t>Klicka här för att ändra mall för rubrikformat</a:t>
            </a:r>
          </a:p>
        </p:txBody>
      </p:sp>
      <p:sp>
        <p:nvSpPr>
          <p:cNvPr id="5" name="Platshållare för sidfot 4"/>
          <p:cNvSpPr>
            <a:spLocks noGrp="1"/>
          </p:cNvSpPr>
          <p:nvPr>
            <p:ph type="ftr" sz="quarter" idx="11"/>
          </p:nvPr>
        </p:nvSpPr>
        <p:spPr/>
        <p:txBody>
          <a:bodyPr/>
          <a:lstStyle/>
          <a:p>
            <a:endParaRPr lang="sv-SE"/>
          </a:p>
        </p:txBody>
      </p:sp>
      <p:sp>
        <p:nvSpPr>
          <p:cNvPr id="7" name="Platshållare för innehåll 2"/>
          <p:cNvSpPr>
            <a:spLocks noGrp="1"/>
          </p:cNvSpPr>
          <p:nvPr>
            <p:ph idx="12"/>
          </p:nvPr>
        </p:nvSpPr>
        <p:spPr>
          <a:xfrm>
            <a:off x="592667" y="1693115"/>
            <a:ext cx="11004551" cy="21985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innehåll 2"/>
          <p:cNvSpPr>
            <a:spLocks noGrp="1"/>
          </p:cNvSpPr>
          <p:nvPr>
            <p:ph idx="13"/>
          </p:nvPr>
        </p:nvSpPr>
        <p:spPr>
          <a:xfrm>
            <a:off x="592667" y="4057041"/>
            <a:ext cx="11004551" cy="21985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987183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592666" y="607517"/>
            <a:ext cx="11004551" cy="736600"/>
          </a:xfrm>
        </p:spPr>
        <p:txBody>
          <a:bodyPr/>
          <a:lstStyle/>
          <a:p>
            <a:r>
              <a:rPr lang="sv-SE"/>
              <a:t>Klicka här för att ändra mall för rubrikformat</a:t>
            </a:r>
          </a:p>
        </p:txBody>
      </p:sp>
      <p:sp>
        <p:nvSpPr>
          <p:cNvPr id="4" name="Platshållare för sidfot 3"/>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095263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726186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vsnitt">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2" name="Rubrik 1"/>
          <p:cNvSpPr>
            <a:spLocks noGrp="1"/>
          </p:cNvSpPr>
          <p:nvPr>
            <p:ph type="title" hasCustomPrompt="1"/>
          </p:nvPr>
        </p:nvSpPr>
        <p:spPr>
          <a:xfrm>
            <a:off x="592667" y="2415210"/>
            <a:ext cx="11004551" cy="1262824"/>
          </a:xfrm>
        </p:spPr>
        <p:txBody>
          <a:bodyPr>
            <a:normAutofit/>
          </a:bodyPr>
          <a:lstStyle>
            <a:lvl1pPr algn="ctr">
              <a:defRPr sz="4000"/>
            </a:lvl1pPr>
          </a:lstStyle>
          <a:p>
            <a:r>
              <a:rPr lang="sv-SE"/>
              <a:t>Avsnitt/Kapitel</a:t>
            </a:r>
          </a:p>
        </p:txBody>
      </p:sp>
      <p:sp>
        <p:nvSpPr>
          <p:cNvPr id="4" name="Underrubrik 2"/>
          <p:cNvSpPr>
            <a:spLocks noGrp="1"/>
          </p:cNvSpPr>
          <p:nvPr>
            <p:ph type="subTitle" idx="1"/>
          </p:nvPr>
        </p:nvSpPr>
        <p:spPr>
          <a:xfrm>
            <a:off x="592667" y="3817110"/>
            <a:ext cx="11004551" cy="1041851"/>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p>
        </p:txBody>
      </p:sp>
    </p:spTree>
    <p:extLst>
      <p:ext uri="{BB962C8B-B14F-4D97-AF65-F5344CB8AC3E}">
        <p14:creationId xmlns:p14="http://schemas.microsoft.com/office/powerpoint/2010/main" val="223272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92666" y="566875"/>
            <a:ext cx="11004551" cy="736600"/>
          </a:xfrm>
          <a:prstGeom prst="rect">
            <a:avLst/>
          </a:prstGeom>
        </p:spPr>
        <p:txBody>
          <a:bodyPr vert="horz" lIns="0" tIns="0" rIns="0" bIns="0" spcCol="1332000" rtlCol="0" anchor="ctr">
            <a:noAutofit/>
          </a:bodyPr>
          <a:lstStyle/>
          <a:p>
            <a:r>
              <a:rPr lang="sv-SE"/>
              <a:t>Klicka här för att ändra format</a:t>
            </a:r>
          </a:p>
        </p:txBody>
      </p:sp>
      <p:sp>
        <p:nvSpPr>
          <p:cNvPr id="3" name="Platshållare för text 2"/>
          <p:cNvSpPr>
            <a:spLocks noGrp="1"/>
          </p:cNvSpPr>
          <p:nvPr>
            <p:ph type="body" idx="1"/>
          </p:nvPr>
        </p:nvSpPr>
        <p:spPr>
          <a:xfrm>
            <a:off x="592666" y="1626611"/>
            <a:ext cx="11004551" cy="4562475"/>
          </a:xfrm>
          <a:prstGeom prst="rect">
            <a:avLst/>
          </a:prstGeom>
        </p:spPr>
        <p:txBody>
          <a:bodyPr vert="horz" lIns="0" tIns="0" rIns="0" bIns="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3"/>
          </p:nvPr>
        </p:nvSpPr>
        <p:spPr>
          <a:xfrm>
            <a:off x="592667" y="6569385"/>
            <a:ext cx="7433733" cy="168275"/>
          </a:xfrm>
          <a:prstGeom prst="rect">
            <a:avLst/>
          </a:prstGeom>
        </p:spPr>
        <p:txBody>
          <a:bodyPr vert="horz" lIns="0" tIns="0" rIns="0" bIns="0" rtlCol="0" anchor="ctr"/>
          <a:lstStyle>
            <a:lvl1pPr algn="l">
              <a:defRPr sz="1200">
                <a:solidFill>
                  <a:schemeClr val="tx1"/>
                </a:solidFill>
              </a:defRPr>
            </a:lvl1pPr>
          </a:lstStyle>
          <a:p>
            <a:endParaRPr lang="sv-SE"/>
          </a:p>
        </p:txBody>
      </p:sp>
      <p:pic>
        <p:nvPicPr>
          <p:cNvPr id="7" name="Bildobjekt 4"/>
          <p:cNvPicPr>
            <a:picLocks noChangeAspect="1"/>
          </p:cNvPicPr>
          <p:nvPr userDrawn="1"/>
        </p:nvPicPr>
        <p:blipFill rotWithShape="1">
          <a:blip r:embed="rId11">
            <a:extLst>
              <a:ext uri="{28A0092B-C50C-407E-A947-70E740481C1C}">
                <a14:useLocalDpi xmlns:a14="http://schemas.microsoft.com/office/drawing/2010/main" val="0"/>
              </a:ext>
            </a:extLst>
          </a:blip>
          <a:srcRect l="61" t="47467" r="-61" b="-1441"/>
          <a:stretch/>
        </p:blipFill>
        <p:spPr bwMode="auto">
          <a:xfrm>
            <a:off x="0" y="0"/>
            <a:ext cx="12192000" cy="338449"/>
          </a:xfrm>
          <a:prstGeom prst="rect">
            <a:avLst/>
          </a:prstGeom>
          <a:noFill/>
          <a:ln w="9525">
            <a:noFill/>
            <a:miter lim="800000"/>
            <a:headEnd/>
            <a:tailEnd/>
          </a:ln>
        </p:spPr>
      </p:pic>
      <p:pic>
        <p:nvPicPr>
          <p:cNvPr id="12" name="Bildobjekt 11"/>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1117456" y="6413427"/>
            <a:ext cx="758437" cy="322336"/>
          </a:xfrm>
          <a:prstGeom prst="rect">
            <a:avLst/>
          </a:prstGeom>
        </p:spPr>
      </p:pic>
    </p:spTree>
    <p:extLst>
      <p:ext uri="{BB962C8B-B14F-4D97-AF65-F5344CB8AC3E}">
        <p14:creationId xmlns:p14="http://schemas.microsoft.com/office/powerpoint/2010/main" val="8610386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itchFamily="34" charset="0"/>
        <a:buChar char="•"/>
        <a:defRPr sz="2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s://www.tlv.s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272746" y="4754879"/>
            <a:ext cx="10324471" cy="698429"/>
          </a:xfrm>
        </p:spPr>
        <p:txBody>
          <a:bodyPr>
            <a:normAutofit fontScale="90000"/>
          </a:bodyPr>
          <a:lstStyle/>
          <a:p>
            <a:br>
              <a:rPr lang="sv-SE" b="1" dirty="0"/>
            </a:br>
            <a:br>
              <a:rPr lang="sv-SE" b="1" dirty="0"/>
            </a:br>
            <a:br>
              <a:rPr lang="sv-SE" b="1" dirty="0"/>
            </a:br>
            <a:br>
              <a:rPr lang="sv-SE" b="1" dirty="0"/>
            </a:br>
            <a:br>
              <a:rPr lang="sv-SE" b="1" dirty="0"/>
            </a:br>
            <a:br>
              <a:rPr lang="sv-SE" b="1" dirty="0"/>
            </a:br>
            <a:br>
              <a:rPr lang="sv-SE" b="1" dirty="0"/>
            </a:br>
            <a:r>
              <a:rPr lang="sv-SE" sz="3100" b="1" dirty="0"/>
              <a:t>Välkomna till informationsmöte om </a:t>
            </a:r>
            <a:r>
              <a:rPr lang="sv-SE" sz="3100" b="1" dirty="0" err="1"/>
              <a:t>TLV:s</a:t>
            </a:r>
            <a:r>
              <a:rPr lang="sv-SE" sz="3100" b="1" dirty="0"/>
              <a:t> nya allmänna riktlinjer för subvention och prissättning av läkemedel, nya ansökningsföreskrifter och uppdaterad företagshandbok</a:t>
            </a:r>
            <a:br>
              <a:rPr lang="sv-SE" b="1" dirty="0"/>
            </a:br>
            <a:br>
              <a:rPr lang="sv-SE" b="1" dirty="0"/>
            </a:br>
            <a:r>
              <a:rPr lang="sv-SE" b="1" dirty="0"/>
              <a:t>Vi ber er att stänga av mikrofon och kamera</a:t>
            </a:r>
          </a:p>
        </p:txBody>
      </p:sp>
      <p:sp>
        <p:nvSpPr>
          <p:cNvPr id="3" name="Underrubrik 2"/>
          <p:cNvSpPr>
            <a:spLocks noGrp="1"/>
          </p:cNvSpPr>
          <p:nvPr>
            <p:ph type="subTitle" idx="1"/>
          </p:nvPr>
        </p:nvSpPr>
        <p:spPr>
          <a:xfrm>
            <a:off x="1272746" y="5520574"/>
            <a:ext cx="10324471" cy="1041851"/>
          </a:xfrm>
        </p:spPr>
        <p:txBody>
          <a:bodyPr>
            <a:normAutofit/>
          </a:bodyPr>
          <a:lstStyle/>
          <a:p>
            <a:r>
              <a:rPr lang="sv-SE" sz="5500" b="1"/>
              <a:t>Mötet börjar strax</a:t>
            </a:r>
          </a:p>
        </p:txBody>
      </p:sp>
    </p:spTree>
    <p:extLst>
      <p:ext uri="{BB962C8B-B14F-4D97-AF65-F5344CB8AC3E}">
        <p14:creationId xmlns:p14="http://schemas.microsoft.com/office/powerpoint/2010/main" val="4204993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FDA51690-804D-DCEF-C636-80F89049A84D}"/>
              </a:ext>
            </a:extLst>
          </p:cNvPr>
          <p:cNvSpPr>
            <a:spLocks noGrp="1"/>
          </p:cNvSpPr>
          <p:nvPr>
            <p:ph idx="12"/>
          </p:nvPr>
        </p:nvSpPr>
        <p:spPr>
          <a:xfrm>
            <a:off x="4715691" y="1688008"/>
            <a:ext cx="7223760" cy="4562475"/>
          </a:xfrm>
        </p:spPr>
        <p:txBody>
          <a:bodyPr>
            <a:normAutofit/>
          </a:bodyPr>
          <a:lstStyle/>
          <a:p>
            <a:r>
              <a:rPr lang="sv-SE" dirty="0"/>
              <a:t>1 kap. Inledande bestämmelser</a:t>
            </a:r>
          </a:p>
          <a:p>
            <a:pPr marL="457200" lvl="1" indent="0">
              <a:buNone/>
            </a:pPr>
            <a:endParaRPr lang="sv-SE" dirty="0"/>
          </a:p>
          <a:p>
            <a:r>
              <a:rPr lang="sv-SE" dirty="0"/>
              <a:t>2 kap. Ansökningar som avser nya läkemedel m.m.</a:t>
            </a:r>
          </a:p>
          <a:p>
            <a:pPr marL="457200" lvl="1" indent="0">
              <a:buNone/>
            </a:pPr>
            <a:endParaRPr lang="sv-SE" dirty="0"/>
          </a:p>
          <a:p>
            <a:r>
              <a:rPr lang="sv-SE" dirty="0"/>
              <a:t>3 kap. Ansökningar som avser prishöjning, prissänkning och utträde</a:t>
            </a:r>
          </a:p>
          <a:p>
            <a:pPr marL="0" indent="0">
              <a:buNone/>
            </a:pPr>
            <a:endParaRPr lang="sv-SE" dirty="0"/>
          </a:p>
          <a:p>
            <a:r>
              <a:rPr lang="sv-SE" dirty="0"/>
              <a:t>4 kap. Övriga bestämmelser </a:t>
            </a:r>
          </a:p>
        </p:txBody>
      </p:sp>
      <p:sp>
        <p:nvSpPr>
          <p:cNvPr id="2" name="Rubrik 1">
            <a:extLst>
              <a:ext uri="{FF2B5EF4-FFF2-40B4-BE49-F238E27FC236}">
                <a16:creationId xmlns:a16="http://schemas.microsoft.com/office/drawing/2014/main" id="{3D933BCD-AEDD-229E-E9F2-65454B9E27D0}"/>
              </a:ext>
            </a:extLst>
          </p:cNvPr>
          <p:cNvSpPr>
            <a:spLocks noGrp="1"/>
          </p:cNvSpPr>
          <p:nvPr>
            <p:ph type="title"/>
          </p:nvPr>
        </p:nvSpPr>
        <p:spPr>
          <a:xfrm>
            <a:off x="592666" y="607517"/>
            <a:ext cx="11004551" cy="736600"/>
          </a:xfrm>
        </p:spPr>
        <p:txBody>
          <a:bodyPr anchor="ctr">
            <a:normAutofit/>
          </a:bodyPr>
          <a:lstStyle/>
          <a:p>
            <a:r>
              <a:rPr lang="sv-SE" dirty="0"/>
              <a:t>Innehåll nya ansökningsföreskrifter  </a:t>
            </a:r>
          </a:p>
        </p:txBody>
      </p:sp>
      <p:pic>
        <p:nvPicPr>
          <p:cNvPr id="5" name="Platshållare för innehåll 4">
            <a:extLst>
              <a:ext uri="{FF2B5EF4-FFF2-40B4-BE49-F238E27FC236}">
                <a16:creationId xmlns:a16="http://schemas.microsoft.com/office/drawing/2014/main" id="{7B8AD311-EAF2-6AC7-B49A-4243FDAD1DEC}"/>
              </a:ext>
            </a:extLst>
          </p:cNvPr>
          <p:cNvPicPr>
            <a:picLocks noGrp="1" noChangeAspect="1"/>
          </p:cNvPicPr>
          <p:nvPr>
            <p:ph idx="1"/>
          </p:nvPr>
        </p:nvPicPr>
        <p:blipFill>
          <a:blip r:embed="rId3"/>
          <a:stretch>
            <a:fillRect/>
          </a:stretch>
        </p:blipFill>
        <p:spPr>
          <a:xfrm>
            <a:off x="0" y="1594793"/>
            <a:ext cx="4254507" cy="4562475"/>
          </a:xfrm>
          <a:prstGeom prst="rect">
            <a:avLst/>
          </a:prstGeom>
          <a:noFill/>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69994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248EF-1283-6689-114F-C89CF85E93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700FE219-06BC-5D1F-0AFA-B85ADDA85714}"/>
              </a:ext>
            </a:extLst>
          </p:cNvPr>
          <p:cNvSpPr>
            <a:spLocks noGrp="1"/>
          </p:cNvSpPr>
          <p:nvPr>
            <p:ph type="title"/>
          </p:nvPr>
        </p:nvSpPr>
        <p:spPr>
          <a:xfrm>
            <a:off x="592666" y="607517"/>
            <a:ext cx="11004551" cy="736600"/>
          </a:xfrm>
        </p:spPr>
        <p:txBody>
          <a:bodyPr anchor="ctr">
            <a:normAutofit/>
          </a:bodyPr>
          <a:lstStyle/>
          <a:p>
            <a:r>
              <a:rPr lang="sv-SE" dirty="0"/>
              <a:t>Ändringar i förhållande till nuvarande föreskrifter</a:t>
            </a:r>
          </a:p>
        </p:txBody>
      </p:sp>
      <p:graphicFrame>
        <p:nvGraphicFramePr>
          <p:cNvPr id="8" name="Platshållare för innehåll 5">
            <a:extLst>
              <a:ext uri="{FF2B5EF4-FFF2-40B4-BE49-F238E27FC236}">
                <a16:creationId xmlns:a16="http://schemas.microsoft.com/office/drawing/2014/main" id="{DDEFDD14-11B1-173D-7820-B6442A0BE99C}"/>
              </a:ext>
            </a:extLst>
          </p:cNvPr>
          <p:cNvGraphicFramePr>
            <a:graphicFrameLocks noGrp="1"/>
          </p:cNvGraphicFramePr>
          <p:nvPr>
            <p:ph idx="1"/>
            <p:extLst>
              <p:ext uri="{D42A27DB-BD31-4B8C-83A1-F6EECF244321}">
                <p14:modId xmlns:p14="http://schemas.microsoft.com/office/powerpoint/2010/main" val="3387369930"/>
              </p:ext>
            </p:extLst>
          </p:nvPr>
        </p:nvGraphicFramePr>
        <p:xfrm>
          <a:off x="592666" y="1693115"/>
          <a:ext cx="11004551" cy="4562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9049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BC2F7-6835-CF8E-A765-E2799C2DDB82}"/>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12B07603-B19A-0B07-3513-1DCF68E478D7}"/>
              </a:ext>
            </a:extLst>
          </p:cNvPr>
          <p:cNvSpPr/>
          <p:nvPr/>
        </p:nvSpPr>
        <p:spPr>
          <a:xfrm>
            <a:off x="-10274" y="308225"/>
            <a:ext cx="12298166"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sv-SE"/>
          </a:p>
        </p:txBody>
      </p:sp>
      <p:sp>
        <p:nvSpPr>
          <p:cNvPr id="6" name="Rubrik 5">
            <a:extLst>
              <a:ext uri="{FF2B5EF4-FFF2-40B4-BE49-F238E27FC236}">
                <a16:creationId xmlns:a16="http://schemas.microsoft.com/office/drawing/2014/main" id="{281FA2C6-78D0-439D-EA3F-EF51D2856A43}"/>
              </a:ext>
            </a:extLst>
          </p:cNvPr>
          <p:cNvSpPr>
            <a:spLocks noGrp="1"/>
          </p:cNvSpPr>
          <p:nvPr>
            <p:ph type="title"/>
          </p:nvPr>
        </p:nvSpPr>
        <p:spPr/>
        <p:txBody>
          <a:bodyPr>
            <a:normAutofit fontScale="90000"/>
          </a:bodyPr>
          <a:lstStyle/>
          <a:p>
            <a:pPr algn="l"/>
            <a:br>
              <a:rPr lang="sv-SE" sz="5300" b="1"/>
            </a:br>
            <a:br>
              <a:rPr lang="sv-SE" sz="5300" b="1"/>
            </a:br>
            <a:r>
              <a:rPr lang="sv-SE" sz="5300" b="1"/>
              <a:t>3. Allmänna riktlinjer för subvention och prissättning av läkemedel:</a:t>
            </a:r>
            <a:br>
              <a:rPr lang="sv-SE" sz="6600" b="1"/>
            </a:br>
            <a:r>
              <a:rPr lang="sv-SE" sz="6600" b="1"/>
              <a:t> </a:t>
            </a:r>
            <a:r>
              <a:rPr lang="sv-SE" sz="6600"/>
              <a:t>-</a:t>
            </a:r>
            <a:r>
              <a:rPr lang="sv-SE" sz="6600" b="1"/>
              <a:t> </a:t>
            </a:r>
            <a:r>
              <a:rPr lang="sv-SE" sz="4400" b="1"/>
              <a:t>innehåll och några ändringar efter remiss</a:t>
            </a:r>
            <a:br>
              <a:rPr lang="sv-SE" sz="6600" b="1"/>
            </a:br>
            <a:endParaRPr lang="sv-SE" sz="6600" b="1"/>
          </a:p>
        </p:txBody>
      </p:sp>
    </p:spTree>
    <p:extLst>
      <p:ext uri="{BB962C8B-B14F-4D97-AF65-F5344CB8AC3E}">
        <p14:creationId xmlns:p14="http://schemas.microsoft.com/office/powerpoint/2010/main" val="307849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rundade hörn 7">
            <a:extLst>
              <a:ext uri="{FF2B5EF4-FFF2-40B4-BE49-F238E27FC236}">
                <a16:creationId xmlns:a16="http://schemas.microsoft.com/office/drawing/2014/main" id="{42767653-7821-E34E-81ED-F8CDDCB21B0C}"/>
              </a:ext>
            </a:extLst>
          </p:cNvPr>
          <p:cNvSpPr/>
          <p:nvPr/>
        </p:nvSpPr>
        <p:spPr>
          <a:xfrm>
            <a:off x="372979" y="1344117"/>
            <a:ext cx="10737325" cy="115845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7F27AAE-9455-19AC-88FA-44B93F123E8C}"/>
              </a:ext>
            </a:extLst>
          </p:cNvPr>
          <p:cNvSpPr>
            <a:spLocks noGrp="1"/>
          </p:cNvSpPr>
          <p:nvPr>
            <p:ph type="title"/>
          </p:nvPr>
        </p:nvSpPr>
        <p:spPr/>
        <p:txBody>
          <a:bodyPr/>
          <a:lstStyle/>
          <a:p>
            <a:r>
              <a:rPr lang="sv-SE" dirty="0"/>
              <a:t>De allmänna riktlinjerna</a:t>
            </a:r>
            <a:r>
              <a:rPr lang="sv-SE"/>
              <a:t> </a:t>
            </a:r>
            <a:endParaRPr lang="sv-SE" dirty="0"/>
          </a:p>
        </p:txBody>
      </p:sp>
      <p:sp>
        <p:nvSpPr>
          <p:cNvPr id="3" name="Platshållare för innehåll 2">
            <a:extLst>
              <a:ext uri="{FF2B5EF4-FFF2-40B4-BE49-F238E27FC236}">
                <a16:creationId xmlns:a16="http://schemas.microsoft.com/office/drawing/2014/main" id="{0C8D5A1B-72D2-3B0E-3B4F-435FF5D6DFFD}"/>
              </a:ext>
            </a:extLst>
          </p:cNvPr>
          <p:cNvSpPr>
            <a:spLocks noGrp="1"/>
          </p:cNvSpPr>
          <p:nvPr>
            <p:ph idx="1"/>
          </p:nvPr>
        </p:nvSpPr>
        <p:spPr>
          <a:xfrm>
            <a:off x="736810" y="2602121"/>
            <a:ext cx="11004551" cy="4562475"/>
          </a:xfrm>
        </p:spPr>
        <p:txBody>
          <a:bodyPr>
            <a:normAutofit/>
          </a:bodyPr>
          <a:lstStyle/>
          <a:p>
            <a:pPr marL="0" indent="0">
              <a:buNone/>
            </a:pPr>
            <a:r>
              <a:rPr lang="sv-SE" sz="2000"/>
              <a:t>Innehåll:</a:t>
            </a:r>
          </a:p>
          <a:p>
            <a:r>
              <a:rPr lang="sv-SE" sz="2000"/>
              <a:t>Riktlinjernas syfte och tillämpningsområde (avsnitt 1)</a:t>
            </a:r>
          </a:p>
          <a:p>
            <a:r>
              <a:rPr lang="sv-SE" sz="2000"/>
              <a:t>Riktlinjernas innehåll (avsnitt 2) </a:t>
            </a:r>
          </a:p>
          <a:p>
            <a:r>
              <a:rPr lang="sv-SE" sz="2000"/>
              <a:t>Kriterier för bedömning av rimlig kostnad för läkemedel (avsnitt 3) </a:t>
            </a:r>
          </a:p>
          <a:p>
            <a:r>
              <a:rPr lang="sv-SE" sz="2000"/>
              <a:t>Särskilda kriterier för bedömning av rimlig kostnad om läkemedlet innehåller en etablerad aktiv substans (avsnitt 4)</a:t>
            </a:r>
          </a:p>
          <a:p>
            <a:r>
              <a:rPr lang="sv-SE" sz="2000"/>
              <a:t>Särskilda skäl för förmånsbegränsning (avsnitt 5) </a:t>
            </a:r>
          </a:p>
          <a:p>
            <a:r>
              <a:rPr lang="sv-SE" sz="2000"/>
              <a:t>Kriterier för prishöjning av läkemedel (avsnitt 6) </a:t>
            </a:r>
          </a:p>
          <a:p>
            <a:r>
              <a:rPr lang="sv-SE" sz="2000"/>
              <a:t>Tidpunkt för verkställighet av beslut (avsnitt 7)</a:t>
            </a:r>
          </a:p>
          <a:p>
            <a:pPr marL="457200" lvl="1" indent="0">
              <a:buNone/>
            </a:pPr>
            <a:endParaRPr lang="sv-SE" sz="1800"/>
          </a:p>
          <a:p>
            <a:pPr marL="0" indent="0">
              <a:buNone/>
            </a:pPr>
            <a:endParaRPr lang="sv-SE" sz="2000"/>
          </a:p>
        </p:txBody>
      </p:sp>
      <p:sp>
        <p:nvSpPr>
          <p:cNvPr id="7" name="textruta 6">
            <a:extLst>
              <a:ext uri="{FF2B5EF4-FFF2-40B4-BE49-F238E27FC236}">
                <a16:creationId xmlns:a16="http://schemas.microsoft.com/office/drawing/2014/main" id="{DE291C35-96D8-8C95-39BD-2D774F5DDA26}"/>
              </a:ext>
            </a:extLst>
          </p:cNvPr>
          <p:cNvSpPr txBox="1"/>
          <p:nvPr/>
        </p:nvSpPr>
        <p:spPr>
          <a:xfrm>
            <a:off x="592666" y="1443670"/>
            <a:ext cx="10086220" cy="1077218"/>
          </a:xfrm>
          <a:prstGeom prst="rect">
            <a:avLst/>
          </a:prstGeom>
          <a:noFill/>
        </p:spPr>
        <p:txBody>
          <a:bodyPr wrap="square" rtlCol="0">
            <a:spAutoFit/>
          </a:bodyPr>
          <a:lstStyle/>
          <a:p>
            <a:pPr marL="285750" indent="-285750">
              <a:buFont typeface="Arial" panose="020B0604020202020204" pitchFamily="34" charset="0"/>
              <a:buChar char="•"/>
            </a:pPr>
            <a:r>
              <a:rPr lang="sv-SE" sz="1600" i="1"/>
              <a:t>Omfattar bedömningskriterier för att komma fram till vad som är en rimligt kostnad för ett läkemedel.</a:t>
            </a:r>
          </a:p>
          <a:p>
            <a:pPr marL="285750" indent="-285750">
              <a:buFont typeface="Arial" panose="020B0604020202020204" pitchFamily="34" charset="0"/>
              <a:buChar char="•"/>
            </a:pPr>
            <a:r>
              <a:rPr lang="sv-SE" sz="1600" i="1"/>
              <a:t>Ska ge stöd när TLV handlägger ärenden och fattar beslut.</a:t>
            </a:r>
          </a:p>
          <a:p>
            <a:pPr marL="285750" indent="-285750">
              <a:buFont typeface="Arial" panose="020B0604020202020204" pitchFamily="34" charset="0"/>
              <a:buChar char="•"/>
            </a:pPr>
            <a:r>
              <a:rPr lang="sv-SE" sz="1600" i="1"/>
              <a:t>TLV:s bedömningar ska vara enhetliga, förutsebara och transparenta. </a:t>
            </a:r>
          </a:p>
          <a:p>
            <a:pPr marL="285750" indent="-285750">
              <a:buFont typeface="Arial" panose="020B0604020202020204" pitchFamily="34" charset="0"/>
              <a:buChar char="•"/>
            </a:pPr>
            <a:endParaRPr lang="sv-SE" sz="1600" i="1"/>
          </a:p>
        </p:txBody>
      </p:sp>
    </p:spTree>
    <p:extLst>
      <p:ext uri="{BB962C8B-B14F-4D97-AF65-F5344CB8AC3E}">
        <p14:creationId xmlns:p14="http://schemas.microsoft.com/office/powerpoint/2010/main" val="3908684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E2966-2142-F019-B632-EC0DFFC3DB7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708C9CE-C391-8A72-8070-8EB823F6C7C4}"/>
              </a:ext>
            </a:extLst>
          </p:cNvPr>
          <p:cNvSpPr>
            <a:spLocks noGrp="1"/>
          </p:cNvSpPr>
          <p:nvPr>
            <p:ph type="title"/>
          </p:nvPr>
        </p:nvSpPr>
        <p:spPr/>
        <p:txBody>
          <a:bodyPr/>
          <a:lstStyle/>
          <a:p>
            <a:r>
              <a:rPr lang="sv-SE"/>
              <a:t>De allmänna riktlinjerna</a:t>
            </a:r>
          </a:p>
        </p:txBody>
      </p:sp>
      <p:sp>
        <p:nvSpPr>
          <p:cNvPr id="3" name="Platshållare för innehåll 2">
            <a:extLst>
              <a:ext uri="{FF2B5EF4-FFF2-40B4-BE49-F238E27FC236}">
                <a16:creationId xmlns:a16="http://schemas.microsoft.com/office/drawing/2014/main" id="{D287277F-0F02-AEEB-2875-D018DB03D8D4}"/>
              </a:ext>
            </a:extLst>
          </p:cNvPr>
          <p:cNvSpPr>
            <a:spLocks noGrp="1"/>
          </p:cNvSpPr>
          <p:nvPr>
            <p:ph idx="1"/>
          </p:nvPr>
        </p:nvSpPr>
        <p:spPr>
          <a:xfrm>
            <a:off x="736810" y="2602121"/>
            <a:ext cx="11004551" cy="4562475"/>
          </a:xfrm>
        </p:spPr>
        <p:txBody>
          <a:bodyPr>
            <a:normAutofit/>
          </a:bodyPr>
          <a:lstStyle/>
          <a:p>
            <a:pPr marL="0" indent="0">
              <a:buNone/>
            </a:pPr>
            <a:r>
              <a:rPr lang="sv-SE" sz="2000" dirty="0"/>
              <a:t>Innehåll:</a:t>
            </a:r>
          </a:p>
          <a:p>
            <a:r>
              <a:rPr lang="sv-SE" sz="2000" dirty="0">
                <a:solidFill>
                  <a:schemeClr val="bg2"/>
                </a:solidFill>
              </a:rPr>
              <a:t>Riktlinjernas syfte och tillämpningsområde (avsnitt 1)</a:t>
            </a:r>
          </a:p>
          <a:p>
            <a:r>
              <a:rPr lang="sv-SE" sz="2000" dirty="0">
                <a:solidFill>
                  <a:schemeClr val="bg2"/>
                </a:solidFill>
              </a:rPr>
              <a:t>Riktlinjernas innehåll (avsnitt 2) </a:t>
            </a:r>
          </a:p>
          <a:p>
            <a:r>
              <a:rPr lang="sv-SE" sz="2000" dirty="0"/>
              <a:t>Kriterier för bedömning av rimlig kostnad för läkemedel (avsnitt 3) </a:t>
            </a:r>
          </a:p>
          <a:p>
            <a:r>
              <a:rPr lang="sv-SE" sz="2000" dirty="0">
                <a:solidFill>
                  <a:schemeClr val="bg2"/>
                </a:solidFill>
              </a:rPr>
              <a:t>Särskilda kriterier för bedömning av rimlig kostnad om läkemedlet innehåller en etablerad aktiv substans (avsnitt 4)</a:t>
            </a:r>
          </a:p>
          <a:p>
            <a:r>
              <a:rPr lang="sv-SE" sz="2000" dirty="0">
                <a:solidFill>
                  <a:schemeClr val="bg2"/>
                </a:solidFill>
              </a:rPr>
              <a:t>Särskilda skäl för förmånsbegränsning (avsnitt 5) </a:t>
            </a:r>
          </a:p>
          <a:p>
            <a:r>
              <a:rPr lang="sv-SE" sz="2000" dirty="0">
                <a:solidFill>
                  <a:schemeClr val="bg2"/>
                </a:solidFill>
              </a:rPr>
              <a:t>Kriterier för prishöjning av läkemedel (avsnitt 6) </a:t>
            </a:r>
          </a:p>
          <a:p>
            <a:r>
              <a:rPr lang="sv-SE" sz="2000" dirty="0">
                <a:solidFill>
                  <a:schemeClr val="bg2"/>
                </a:solidFill>
              </a:rPr>
              <a:t>Tidpunkt för verkställighet av beslut (avsnitt 7)</a:t>
            </a:r>
          </a:p>
          <a:p>
            <a:pPr marL="457200" lvl="1" indent="0">
              <a:buNone/>
            </a:pPr>
            <a:endParaRPr lang="sv-SE" sz="1800" dirty="0"/>
          </a:p>
          <a:p>
            <a:pPr marL="0" indent="0">
              <a:buNone/>
            </a:pPr>
            <a:endParaRPr lang="sv-SE" sz="2000" dirty="0"/>
          </a:p>
        </p:txBody>
      </p:sp>
      <p:sp>
        <p:nvSpPr>
          <p:cNvPr id="4" name="Pratbubbla: rektangel 3">
            <a:extLst>
              <a:ext uri="{FF2B5EF4-FFF2-40B4-BE49-F238E27FC236}">
                <a16:creationId xmlns:a16="http://schemas.microsoft.com/office/drawing/2014/main" id="{F16740E8-7B54-CC7B-FACE-F52B5DA69D4B}"/>
              </a:ext>
            </a:extLst>
          </p:cNvPr>
          <p:cNvSpPr/>
          <p:nvPr/>
        </p:nvSpPr>
        <p:spPr>
          <a:xfrm>
            <a:off x="6988098" y="2954322"/>
            <a:ext cx="1471960" cy="475786"/>
          </a:xfrm>
          <a:prstGeom prst="wedgeRectCallout">
            <a:avLst>
              <a:gd name="adj1" fmla="val -18308"/>
              <a:gd name="adj2" fmla="val 8749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Val av Jämförelsealternativ</a:t>
            </a:r>
          </a:p>
        </p:txBody>
      </p:sp>
      <p:sp>
        <p:nvSpPr>
          <p:cNvPr id="5" name="Pratbubbla: rektangel 4">
            <a:extLst>
              <a:ext uri="{FF2B5EF4-FFF2-40B4-BE49-F238E27FC236}">
                <a16:creationId xmlns:a16="http://schemas.microsoft.com/office/drawing/2014/main" id="{03E6525A-4F05-2BC1-594D-4E6382FAAE20}"/>
              </a:ext>
            </a:extLst>
          </p:cNvPr>
          <p:cNvSpPr/>
          <p:nvPr/>
        </p:nvSpPr>
        <p:spPr>
          <a:xfrm>
            <a:off x="8705386" y="3130884"/>
            <a:ext cx="1471960" cy="475786"/>
          </a:xfrm>
          <a:prstGeom prst="wedgeRectCallout">
            <a:avLst>
              <a:gd name="adj1" fmla="val -42550"/>
              <a:gd name="adj2" fmla="val 7968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Svårighetsgrad </a:t>
            </a:r>
          </a:p>
        </p:txBody>
      </p:sp>
      <p:sp>
        <p:nvSpPr>
          <p:cNvPr id="10" name="Pratbubbla: rektangel 9">
            <a:extLst>
              <a:ext uri="{FF2B5EF4-FFF2-40B4-BE49-F238E27FC236}">
                <a16:creationId xmlns:a16="http://schemas.microsoft.com/office/drawing/2014/main" id="{0E1ADDB0-4752-ED2C-83F4-73878D892379}"/>
              </a:ext>
            </a:extLst>
          </p:cNvPr>
          <p:cNvSpPr/>
          <p:nvPr/>
        </p:nvSpPr>
        <p:spPr>
          <a:xfrm>
            <a:off x="8526631" y="4135433"/>
            <a:ext cx="1471960" cy="475786"/>
          </a:xfrm>
          <a:prstGeom prst="wedgeRectCallout">
            <a:avLst>
              <a:gd name="adj1" fmla="val -61237"/>
              <a:gd name="adj2" fmla="val -4523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Hälsoekonomiska utvärderingar</a:t>
            </a:r>
          </a:p>
        </p:txBody>
      </p:sp>
      <p:sp>
        <p:nvSpPr>
          <p:cNvPr id="11" name="Pratbubbla: rektangel 10">
            <a:extLst>
              <a:ext uri="{FF2B5EF4-FFF2-40B4-BE49-F238E27FC236}">
                <a16:creationId xmlns:a16="http://schemas.microsoft.com/office/drawing/2014/main" id="{58C4A78F-34B2-B8A1-E62F-8DB0DAF33259}"/>
              </a:ext>
            </a:extLst>
          </p:cNvPr>
          <p:cNvSpPr/>
          <p:nvPr/>
        </p:nvSpPr>
        <p:spPr>
          <a:xfrm>
            <a:off x="6023168" y="4300660"/>
            <a:ext cx="1565760" cy="582698"/>
          </a:xfrm>
          <a:prstGeom prst="wedgeRectCallout">
            <a:avLst>
              <a:gd name="adj1" fmla="val -31769"/>
              <a:gd name="adj2" fmla="val -7838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Särskilda kriterier  mycket sällsynt hälsotillstånd</a:t>
            </a:r>
          </a:p>
        </p:txBody>
      </p:sp>
      <p:sp>
        <p:nvSpPr>
          <p:cNvPr id="12" name="Pratbubbla: rektangel 11">
            <a:extLst>
              <a:ext uri="{FF2B5EF4-FFF2-40B4-BE49-F238E27FC236}">
                <a16:creationId xmlns:a16="http://schemas.microsoft.com/office/drawing/2014/main" id="{2530D9C1-7359-70AF-3EF4-DD8DCD7B8AF0}"/>
              </a:ext>
            </a:extLst>
          </p:cNvPr>
          <p:cNvSpPr/>
          <p:nvPr/>
        </p:nvSpPr>
        <p:spPr>
          <a:xfrm>
            <a:off x="5203903" y="2953214"/>
            <a:ext cx="1471960" cy="475786"/>
          </a:xfrm>
          <a:prstGeom prst="wedgeRectCallout">
            <a:avLst>
              <a:gd name="adj1" fmla="val -18308"/>
              <a:gd name="adj2" fmla="val 8749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Allmänna utgångspunkter</a:t>
            </a:r>
          </a:p>
        </p:txBody>
      </p:sp>
      <p:sp>
        <p:nvSpPr>
          <p:cNvPr id="9" name="Rektangel: rundade hörn 8">
            <a:extLst>
              <a:ext uri="{FF2B5EF4-FFF2-40B4-BE49-F238E27FC236}">
                <a16:creationId xmlns:a16="http://schemas.microsoft.com/office/drawing/2014/main" id="{D915E30B-B155-7BA2-1D69-168798F10BA4}"/>
              </a:ext>
            </a:extLst>
          </p:cNvPr>
          <p:cNvSpPr/>
          <p:nvPr/>
        </p:nvSpPr>
        <p:spPr>
          <a:xfrm>
            <a:off x="372979" y="1344117"/>
            <a:ext cx="10737325" cy="115845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extruta 14">
            <a:extLst>
              <a:ext uri="{FF2B5EF4-FFF2-40B4-BE49-F238E27FC236}">
                <a16:creationId xmlns:a16="http://schemas.microsoft.com/office/drawing/2014/main" id="{53D051EB-EB3D-1798-0DE9-56E0F5E422F8}"/>
              </a:ext>
            </a:extLst>
          </p:cNvPr>
          <p:cNvSpPr txBox="1"/>
          <p:nvPr/>
        </p:nvSpPr>
        <p:spPr>
          <a:xfrm>
            <a:off x="592666" y="1443670"/>
            <a:ext cx="10086220" cy="1077218"/>
          </a:xfrm>
          <a:prstGeom prst="rect">
            <a:avLst/>
          </a:prstGeom>
          <a:noFill/>
        </p:spPr>
        <p:txBody>
          <a:bodyPr wrap="square" rtlCol="0">
            <a:spAutoFit/>
          </a:bodyPr>
          <a:lstStyle/>
          <a:p>
            <a:pPr marL="285750" indent="-285750">
              <a:buFont typeface="Arial" panose="020B0604020202020204" pitchFamily="34" charset="0"/>
              <a:buChar char="•"/>
            </a:pPr>
            <a:r>
              <a:rPr lang="sv-SE" sz="1600" i="1"/>
              <a:t>Omfattar bedömningskriterier för att komma fram till vad som är en rimligt kostnad för ett läkemedel.</a:t>
            </a:r>
          </a:p>
          <a:p>
            <a:pPr marL="285750" indent="-285750">
              <a:buFont typeface="Arial" panose="020B0604020202020204" pitchFamily="34" charset="0"/>
              <a:buChar char="•"/>
            </a:pPr>
            <a:r>
              <a:rPr lang="sv-SE" sz="1600" i="1"/>
              <a:t>Ska ge stöd när TLV handlägger ärenden och fattar beslut.</a:t>
            </a:r>
          </a:p>
          <a:p>
            <a:pPr marL="285750" indent="-285750">
              <a:buFont typeface="Arial" panose="020B0604020202020204" pitchFamily="34" charset="0"/>
              <a:buChar char="•"/>
            </a:pPr>
            <a:r>
              <a:rPr lang="sv-SE" sz="1600" i="1"/>
              <a:t>TLV:s bedömningar ska vara enhetliga, förutsebara och transparenta. </a:t>
            </a:r>
          </a:p>
          <a:p>
            <a:pPr marL="285750" indent="-285750">
              <a:buFont typeface="Arial" panose="020B0604020202020204" pitchFamily="34" charset="0"/>
              <a:buChar char="•"/>
            </a:pPr>
            <a:endParaRPr lang="sv-SE" sz="1600" i="1"/>
          </a:p>
        </p:txBody>
      </p:sp>
    </p:spTree>
    <p:extLst>
      <p:ext uri="{BB962C8B-B14F-4D97-AF65-F5344CB8AC3E}">
        <p14:creationId xmlns:p14="http://schemas.microsoft.com/office/powerpoint/2010/main" val="931111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38159-24F0-3097-D534-5E26C5E8756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3DF6869-09BD-57FC-A37D-A92F06F2A789}"/>
              </a:ext>
            </a:extLst>
          </p:cNvPr>
          <p:cNvSpPr>
            <a:spLocks noGrp="1"/>
          </p:cNvSpPr>
          <p:nvPr>
            <p:ph type="title"/>
          </p:nvPr>
        </p:nvSpPr>
        <p:spPr/>
        <p:txBody>
          <a:bodyPr/>
          <a:lstStyle/>
          <a:p>
            <a:r>
              <a:rPr lang="sv-SE"/>
              <a:t>De allmänna riktlinjerna</a:t>
            </a:r>
          </a:p>
        </p:txBody>
      </p:sp>
      <p:sp>
        <p:nvSpPr>
          <p:cNvPr id="3" name="Platshållare för innehåll 2">
            <a:extLst>
              <a:ext uri="{FF2B5EF4-FFF2-40B4-BE49-F238E27FC236}">
                <a16:creationId xmlns:a16="http://schemas.microsoft.com/office/drawing/2014/main" id="{5F3BB74D-BF21-997D-AD38-A9644EE74EFD}"/>
              </a:ext>
            </a:extLst>
          </p:cNvPr>
          <p:cNvSpPr>
            <a:spLocks noGrp="1"/>
          </p:cNvSpPr>
          <p:nvPr>
            <p:ph idx="1"/>
          </p:nvPr>
        </p:nvSpPr>
        <p:spPr>
          <a:xfrm>
            <a:off x="736810" y="2602121"/>
            <a:ext cx="11004551" cy="4562475"/>
          </a:xfrm>
        </p:spPr>
        <p:txBody>
          <a:bodyPr>
            <a:normAutofit/>
          </a:bodyPr>
          <a:lstStyle/>
          <a:p>
            <a:pPr marL="0" indent="0">
              <a:buNone/>
            </a:pPr>
            <a:r>
              <a:rPr lang="sv-SE" sz="2000" dirty="0"/>
              <a:t>Innehåll:</a:t>
            </a:r>
          </a:p>
          <a:p>
            <a:r>
              <a:rPr lang="sv-SE" sz="2000" dirty="0">
                <a:solidFill>
                  <a:schemeClr val="bg2"/>
                </a:solidFill>
              </a:rPr>
              <a:t>Riktlinjernas syfte och tillämpningsområde (avsnitt 1)</a:t>
            </a:r>
          </a:p>
          <a:p>
            <a:r>
              <a:rPr lang="sv-SE" sz="2000" dirty="0">
                <a:solidFill>
                  <a:schemeClr val="bg2"/>
                </a:solidFill>
              </a:rPr>
              <a:t>Riktlinjernas innehåll (avsnitt 2) </a:t>
            </a:r>
          </a:p>
          <a:p>
            <a:r>
              <a:rPr lang="sv-SE" sz="2000" dirty="0">
                <a:solidFill>
                  <a:schemeClr val="bg2"/>
                </a:solidFill>
              </a:rPr>
              <a:t>Kriterier för bedömning av rimlig kostnad för läkemedel (avsnitt 3) </a:t>
            </a:r>
          </a:p>
          <a:p>
            <a:r>
              <a:rPr lang="sv-SE" sz="2000" dirty="0"/>
              <a:t>Särskilda kriterier för bedömning av rimlig kostnad om läkemedlet innehåller en etablerad aktiv substans (avsnitt 4)</a:t>
            </a:r>
          </a:p>
          <a:p>
            <a:r>
              <a:rPr lang="sv-SE" sz="2000" dirty="0">
                <a:solidFill>
                  <a:schemeClr val="bg2"/>
                </a:solidFill>
              </a:rPr>
              <a:t>Särskilda skäl för förmånsbegränsning (avsnitt 5) </a:t>
            </a:r>
          </a:p>
          <a:p>
            <a:r>
              <a:rPr lang="sv-SE" sz="2000" dirty="0">
                <a:solidFill>
                  <a:schemeClr val="bg2"/>
                </a:solidFill>
              </a:rPr>
              <a:t>Kriterier för prishöjning av läkemedel (avsnitt 6) </a:t>
            </a:r>
          </a:p>
          <a:p>
            <a:r>
              <a:rPr lang="sv-SE" sz="2000" dirty="0">
                <a:solidFill>
                  <a:schemeClr val="bg2"/>
                </a:solidFill>
              </a:rPr>
              <a:t>Tidpunkt för verkställighet av beslut (avsnitt 7)</a:t>
            </a:r>
          </a:p>
          <a:p>
            <a:pPr marL="457200" lvl="1" indent="0">
              <a:buNone/>
            </a:pPr>
            <a:endParaRPr lang="sv-SE" sz="1800" dirty="0"/>
          </a:p>
          <a:p>
            <a:pPr marL="0" indent="0">
              <a:buNone/>
            </a:pPr>
            <a:endParaRPr lang="sv-SE" sz="2000" dirty="0"/>
          </a:p>
        </p:txBody>
      </p:sp>
      <p:sp>
        <p:nvSpPr>
          <p:cNvPr id="5" name="Pratbubbla: rektangel 4">
            <a:extLst>
              <a:ext uri="{FF2B5EF4-FFF2-40B4-BE49-F238E27FC236}">
                <a16:creationId xmlns:a16="http://schemas.microsoft.com/office/drawing/2014/main" id="{6D9FE6E9-894D-E6E3-ED0D-2574BFC96E3A}"/>
              </a:ext>
            </a:extLst>
          </p:cNvPr>
          <p:cNvSpPr/>
          <p:nvPr/>
        </p:nvSpPr>
        <p:spPr>
          <a:xfrm>
            <a:off x="5843983" y="3315636"/>
            <a:ext cx="1471960" cy="475786"/>
          </a:xfrm>
          <a:prstGeom prst="wedgeRectCallout">
            <a:avLst>
              <a:gd name="adj1" fmla="val -18308"/>
              <a:gd name="adj2" fmla="val 8749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Allmänna utgångspunkter</a:t>
            </a:r>
          </a:p>
        </p:txBody>
      </p:sp>
      <p:sp>
        <p:nvSpPr>
          <p:cNvPr id="6" name="Pratbubbla: rektangel 5">
            <a:extLst>
              <a:ext uri="{FF2B5EF4-FFF2-40B4-BE49-F238E27FC236}">
                <a16:creationId xmlns:a16="http://schemas.microsoft.com/office/drawing/2014/main" id="{0ADE339F-F0A5-DA2F-1E3C-40F4B64705F1}"/>
              </a:ext>
            </a:extLst>
          </p:cNvPr>
          <p:cNvSpPr/>
          <p:nvPr/>
        </p:nvSpPr>
        <p:spPr>
          <a:xfrm>
            <a:off x="6819343" y="4504937"/>
            <a:ext cx="1471960" cy="475786"/>
          </a:xfrm>
          <a:prstGeom prst="wedgeRectCallout">
            <a:avLst>
              <a:gd name="adj1" fmla="val -32803"/>
              <a:gd name="adj2" fmla="val -870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Särskilda kriterier för rimlig kostnad</a:t>
            </a:r>
          </a:p>
        </p:txBody>
      </p:sp>
      <p:sp>
        <p:nvSpPr>
          <p:cNvPr id="10" name="Rektangel: rundade hörn 9">
            <a:extLst>
              <a:ext uri="{FF2B5EF4-FFF2-40B4-BE49-F238E27FC236}">
                <a16:creationId xmlns:a16="http://schemas.microsoft.com/office/drawing/2014/main" id="{82BE5662-CB0D-8428-F8D0-AB7265436319}"/>
              </a:ext>
            </a:extLst>
          </p:cNvPr>
          <p:cNvSpPr/>
          <p:nvPr/>
        </p:nvSpPr>
        <p:spPr>
          <a:xfrm>
            <a:off x="372979" y="5547576"/>
            <a:ext cx="10708105" cy="105016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a:p>
        </p:txBody>
      </p:sp>
      <p:sp>
        <p:nvSpPr>
          <p:cNvPr id="12" name="textruta 11">
            <a:extLst>
              <a:ext uri="{FF2B5EF4-FFF2-40B4-BE49-F238E27FC236}">
                <a16:creationId xmlns:a16="http://schemas.microsoft.com/office/drawing/2014/main" id="{462BD188-68EA-10A7-9245-02919AC55CD2}"/>
              </a:ext>
            </a:extLst>
          </p:cNvPr>
          <p:cNvSpPr txBox="1"/>
          <p:nvPr/>
        </p:nvSpPr>
        <p:spPr>
          <a:xfrm>
            <a:off x="592666" y="5575654"/>
            <a:ext cx="10086220" cy="830997"/>
          </a:xfrm>
          <a:prstGeom prst="rect">
            <a:avLst/>
          </a:prstGeom>
          <a:noFill/>
        </p:spPr>
        <p:txBody>
          <a:bodyPr wrap="square" rtlCol="0">
            <a:spAutoFit/>
          </a:bodyPr>
          <a:lstStyle/>
          <a:p>
            <a:pPr marL="285750" indent="-285750">
              <a:buFont typeface="Arial" panose="020B0604020202020204" pitchFamily="34" charset="0"/>
              <a:buChar char="•"/>
            </a:pPr>
            <a:r>
              <a:rPr lang="sv-SE" sz="1600" b="1" i="1" dirty="0"/>
              <a:t>En etablerad aktiv substans</a:t>
            </a:r>
            <a:r>
              <a:rPr lang="sv-SE" sz="1600" i="1" dirty="0"/>
              <a:t>: en aktiv substans som redan används eller har använts som läkemedel och som därför, genom den rättsliga grunden för godkännandet, helt eller delvis, saknar resultat från kliniska prövningar och därmed en fullständig dokumentation av läkemedlets effekt</a:t>
            </a:r>
          </a:p>
        </p:txBody>
      </p:sp>
      <p:sp>
        <p:nvSpPr>
          <p:cNvPr id="9" name="Rektangel: rundade hörn 8">
            <a:extLst>
              <a:ext uri="{FF2B5EF4-FFF2-40B4-BE49-F238E27FC236}">
                <a16:creationId xmlns:a16="http://schemas.microsoft.com/office/drawing/2014/main" id="{9ABEC553-EB50-9E3F-F248-099E5ECA50AC}"/>
              </a:ext>
            </a:extLst>
          </p:cNvPr>
          <p:cNvSpPr/>
          <p:nvPr/>
        </p:nvSpPr>
        <p:spPr>
          <a:xfrm>
            <a:off x="372979" y="1344117"/>
            <a:ext cx="10737325" cy="115845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2">
            <a:extLst>
              <a:ext uri="{FF2B5EF4-FFF2-40B4-BE49-F238E27FC236}">
                <a16:creationId xmlns:a16="http://schemas.microsoft.com/office/drawing/2014/main" id="{BEBF65D5-DD36-E326-C27D-824219A6293C}"/>
              </a:ext>
            </a:extLst>
          </p:cNvPr>
          <p:cNvSpPr txBox="1"/>
          <p:nvPr/>
        </p:nvSpPr>
        <p:spPr>
          <a:xfrm>
            <a:off x="592666" y="1443670"/>
            <a:ext cx="10086220" cy="1077218"/>
          </a:xfrm>
          <a:prstGeom prst="rect">
            <a:avLst/>
          </a:prstGeom>
          <a:noFill/>
        </p:spPr>
        <p:txBody>
          <a:bodyPr wrap="square" rtlCol="0">
            <a:spAutoFit/>
          </a:bodyPr>
          <a:lstStyle/>
          <a:p>
            <a:pPr marL="285750" indent="-285750">
              <a:buFont typeface="Arial" panose="020B0604020202020204" pitchFamily="34" charset="0"/>
              <a:buChar char="•"/>
            </a:pPr>
            <a:r>
              <a:rPr lang="sv-SE" sz="1600" i="1"/>
              <a:t>Omfattar bedömningskriterier för att komma fram till vad som är en rimligt kostnad för ett läkemedel.</a:t>
            </a:r>
          </a:p>
          <a:p>
            <a:pPr marL="285750" indent="-285750">
              <a:buFont typeface="Arial" panose="020B0604020202020204" pitchFamily="34" charset="0"/>
              <a:buChar char="•"/>
            </a:pPr>
            <a:r>
              <a:rPr lang="sv-SE" sz="1600" i="1"/>
              <a:t>Ska ge stöd när TLV handlägger ärenden och fattar beslut.</a:t>
            </a:r>
          </a:p>
          <a:p>
            <a:pPr marL="285750" indent="-285750">
              <a:buFont typeface="Arial" panose="020B0604020202020204" pitchFamily="34" charset="0"/>
              <a:buChar char="•"/>
            </a:pPr>
            <a:r>
              <a:rPr lang="sv-SE" sz="1600" i="1"/>
              <a:t>TLV:s bedömningar ska vara enhetliga, förutsebara och transparenta. </a:t>
            </a:r>
          </a:p>
          <a:p>
            <a:pPr marL="285750" indent="-285750">
              <a:buFont typeface="Arial" panose="020B0604020202020204" pitchFamily="34" charset="0"/>
              <a:buChar char="•"/>
            </a:pPr>
            <a:endParaRPr lang="sv-SE" sz="1600" i="1"/>
          </a:p>
        </p:txBody>
      </p:sp>
    </p:spTree>
    <p:extLst>
      <p:ext uri="{BB962C8B-B14F-4D97-AF65-F5344CB8AC3E}">
        <p14:creationId xmlns:p14="http://schemas.microsoft.com/office/powerpoint/2010/main" val="908475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6B058-FC09-4C65-E10B-21C18A7307D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FA000B0-C133-AA3B-1D28-A0FA5E738334}"/>
              </a:ext>
            </a:extLst>
          </p:cNvPr>
          <p:cNvSpPr>
            <a:spLocks noGrp="1"/>
          </p:cNvSpPr>
          <p:nvPr>
            <p:ph type="title"/>
          </p:nvPr>
        </p:nvSpPr>
        <p:spPr/>
        <p:txBody>
          <a:bodyPr/>
          <a:lstStyle/>
          <a:p>
            <a:r>
              <a:rPr lang="sv-SE"/>
              <a:t>De allmänna riktlinjerna</a:t>
            </a:r>
          </a:p>
        </p:txBody>
      </p:sp>
      <p:sp>
        <p:nvSpPr>
          <p:cNvPr id="3" name="Platshållare för innehåll 2">
            <a:extLst>
              <a:ext uri="{FF2B5EF4-FFF2-40B4-BE49-F238E27FC236}">
                <a16:creationId xmlns:a16="http://schemas.microsoft.com/office/drawing/2014/main" id="{3D9E3FA3-ECE0-4FCD-722E-370224AF1562}"/>
              </a:ext>
            </a:extLst>
          </p:cNvPr>
          <p:cNvSpPr>
            <a:spLocks noGrp="1"/>
          </p:cNvSpPr>
          <p:nvPr>
            <p:ph idx="1"/>
          </p:nvPr>
        </p:nvSpPr>
        <p:spPr>
          <a:xfrm>
            <a:off x="736810" y="2602121"/>
            <a:ext cx="11004551" cy="4562475"/>
          </a:xfrm>
        </p:spPr>
        <p:txBody>
          <a:bodyPr>
            <a:normAutofit/>
          </a:bodyPr>
          <a:lstStyle/>
          <a:p>
            <a:pPr marL="0" indent="0">
              <a:buNone/>
            </a:pPr>
            <a:r>
              <a:rPr lang="sv-SE" sz="2000" dirty="0"/>
              <a:t>Innehåll:</a:t>
            </a:r>
          </a:p>
          <a:p>
            <a:r>
              <a:rPr lang="sv-SE" sz="2000" dirty="0">
                <a:solidFill>
                  <a:schemeClr val="bg2"/>
                </a:solidFill>
              </a:rPr>
              <a:t>Riktlinjernas syfte och tillämpningsområde (avsnitt 1)</a:t>
            </a:r>
          </a:p>
          <a:p>
            <a:r>
              <a:rPr lang="sv-SE" sz="2000" dirty="0">
                <a:solidFill>
                  <a:schemeClr val="bg2"/>
                </a:solidFill>
              </a:rPr>
              <a:t>Riktlinjernas innehåll (avsnitt 2) </a:t>
            </a:r>
          </a:p>
          <a:p>
            <a:r>
              <a:rPr lang="sv-SE" sz="2000" dirty="0">
                <a:solidFill>
                  <a:schemeClr val="bg2"/>
                </a:solidFill>
              </a:rPr>
              <a:t>Kriterier för bedömning av rimlig kostnad för läkemedel (avsnitt 3) </a:t>
            </a:r>
          </a:p>
          <a:p>
            <a:r>
              <a:rPr lang="sv-SE" sz="2000" dirty="0">
                <a:solidFill>
                  <a:schemeClr val="bg2"/>
                </a:solidFill>
              </a:rPr>
              <a:t>Särskilda kriterier för bedömning av rimlig kostnad om läkemedlet innehåller en etablerad aktiv substans (avsnitt 4)</a:t>
            </a:r>
          </a:p>
          <a:p>
            <a:r>
              <a:rPr lang="sv-SE" sz="2000" dirty="0"/>
              <a:t>Särskilda skäl för förmånsbegränsning (avsnitt 5) </a:t>
            </a:r>
          </a:p>
          <a:p>
            <a:r>
              <a:rPr lang="sv-SE" sz="2000" dirty="0">
                <a:solidFill>
                  <a:schemeClr val="bg2"/>
                </a:solidFill>
              </a:rPr>
              <a:t>Kriterier för prishöjning av läkemedel (avsnitt 6) </a:t>
            </a:r>
          </a:p>
          <a:p>
            <a:r>
              <a:rPr lang="sv-SE" sz="2000" dirty="0">
                <a:solidFill>
                  <a:schemeClr val="bg2"/>
                </a:solidFill>
              </a:rPr>
              <a:t>Tidpunkt för verkställighet av beslut (avsnitt 7)</a:t>
            </a:r>
          </a:p>
          <a:p>
            <a:pPr marL="457200" lvl="1" indent="0">
              <a:buNone/>
            </a:pPr>
            <a:endParaRPr lang="sv-SE" sz="1800" dirty="0"/>
          </a:p>
          <a:p>
            <a:pPr marL="0" indent="0">
              <a:buNone/>
            </a:pPr>
            <a:endParaRPr lang="sv-SE" sz="2000" dirty="0"/>
          </a:p>
        </p:txBody>
      </p:sp>
      <p:sp>
        <p:nvSpPr>
          <p:cNvPr id="9" name="Pratbubbla: rektangel 8">
            <a:extLst>
              <a:ext uri="{FF2B5EF4-FFF2-40B4-BE49-F238E27FC236}">
                <a16:creationId xmlns:a16="http://schemas.microsoft.com/office/drawing/2014/main" id="{6CFF32FC-D630-91AE-94D8-5725FBF6F752}"/>
              </a:ext>
            </a:extLst>
          </p:cNvPr>
          <p:cNvSpPr/>
          <p:nvPr/>
        </p:nvSpPr>
        <p:spPr>
          <a:xfrm>
            <a:off x="4767125" y="4110895"/>
            <a:ext cx="1471960" cy="475786"/>
          </a:xfrm>
          <a:prstGeom prst="wedgeRectCallout">
            <a:avLst>
              <a:gd name="adj1" fmla="val -18308"/>
              <a:gd name="adj2" fmla="val 8749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Vad TLV ska och får beakta</a:t>
            </a:r>
          </a:p>
        </p:txBody>
      </p:sp>
      <p:sp>
        <p:nvSpPr>
          <p:cNvPr id="5" name="Rektangel: rundade hörn 4">
            <a:extLst>
              <a:ext uri="{FF2B5EF4-FFF2-40B4-BE49-F238E27FC236}">
                <a16:creationId xmlns:a16="http://schemas.microsoft.com/office/drawing/2014/main" id="{470CCE59-6629-F867-833F-43D29A5B7271}"/>
              </a:ext>
            </a:extLst>
          </p:cNvPr>
          <p:cNvSpPr/>
          <p:nvPr/>
        </p:nvSpPr>
        <p:spPr>
          <a:xfrm>
            <a:off x="372979" y="1344117"/>
            <a:ext cx="10737325" cy="115845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a:extLst>
              <a:ext uri="{FF2B5EF4-FFF2-40B4-BE49-F238E27FC236}">
                <a16:creationId xmlns:a16="http://schemas.microsoft.com/office/drawing/2014/main" id="{41F48A2C-8ABF-E91C-6540-A1A8CCA9AE22}"/>
              </a:ext>
            </a:extLst>
          </p:cNvPr>
          <p:cNvSpPr txBox="1"/>
          <p:nvPr/>
        </p:nvSpPr>
        <p:spPr>
          <a:xfrm>
            <a:off x="592666" y="1443670"/>
            <a:ext cx="10086220" cy="1077218"/>
          </a:xfrm>
          <a:prstGeom prst="rect">
            <a:avLst/>
          </a:prstGeom>
          <a:noFill/>
        </p:spPr>
        <p:txBody>
          <a:bodyPr wrap="square" rtlCol="0">
            <a:spAutoFit/>
          </a:bodyPr>
          <a:lstStyle/>
          <a:p>
            <a:pPr marL="285750" indent="-285750">
              <a:buFont typeface="Arial" panose="020B0604020202020204" pitchFamily="34" charset="0"/>
              <a:buChar char="•"/>
            </a:pPr>
            <a:r>
              <a:rPr lang="sv-SE" sz="1600" i="1"/>
              <a:t>Omfattar bedömningskriterier för att komma fram till vad som är en rimligt kostnad för ett läkemedel.</a:t>
            </a:r>
          </a:p>
          <a:p>
            <a:pPr marL="285750" indent="-285750">
              <a:buFont typeface="Arial" panose="020B0604020202020204" pitchFamily="34" charset="0"/>
              <a:buChar char="•"/>
            </a:pPr>
            <a:r>
              <a:rPr lang="sv-SE" sz="1600" i="1"/>
              <a:t>Ska ge stöd när TLV handlägger ärenden och fattar beslut.</a:t>
            </a:r>
          </a:p>
          <a:p>
            <a:pPr marL="285750" indent="-285750">
              <a:buFont typeface="Arial" panose="020B0604020202020204" pitchFamily="34" charset="0"/>
              <a:buChar char="•"/>
            </a:pPr>
            <a:r>
              <a:rPr lang="sv-SE" sz="1600" i="1"/>
              <a:t>TLV:s bedömningar ska vara enhetliga, förutsebara och transparenta. </a:t>
            </a:r>
          </a:p>
          <a:p>
            <a:pPr marL="285750" indent="-285750">
              <a:buFont typeface="Arial" panose="020B0604020202020204" pitchFamily="34" charset="0"/>
              <a:buChar char="•"/>
            </a:pPr>
            <a:endParaRPr lang="sv-SE" sz="1600" i="1"/>
          </a:p>
        </p:txBody>
      </p:sp>
    </p:spTree>
    <p:extLst>
      <p:ext uri="{BB962C8B-B14F-4D97-AF65-F5344CB8AC3E}">
        <p14:creationId xmlns:p14="http://schemas.microsoft.com/office/powerpoint/2010/main" val="2023735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A88A9-828F-C785-431E-FB4A9E8EDDE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AD663A9-4F4B-9167-07E3-853008DDEC0A}"/>
              </a:ext>
            </a:extLst>
          </p:cNvPr>
          <p:cNvSpPr>
            <a:spLocks noGrp="1"/>
          </p:cNvSpPr>
          <p:nvPr>
            <p:ph type="title"/>
          </p:nvPr>
        </p:nvSpPr>
        <p:spPr/>
        <p:txBody>
          <a:bodyPr/>
          <a:lstStyle/>
          <a:p>
            <a:r>
              <a:rPr lang="sv-SE"/>
              <a:t>De allmänna riktlinjerna</a:t>
            </a:r>
          </a:p>
        </p:txBody>
      </p:sp>
      <p:sp>
        <p:nvSpPr>
          <p:cNvPr id="3" name="Platshållare för innehåll 2">
            <a:extLst>
              <a:ext uri="{FF2B5EF4-FFF2-40B4-BE49-F238E27FC236}">
                <a16:creationId xmlns:a16="http://schemas.microsoft.com/office/drawing/2014/main" id="{5DFE6C9A-A62A-4373-6427-C3FAE3B09763}"/>
              </a:ext>
            </a:extLst>
          </p:cNvPr>
          <p:cNvSpPr>
            <a:spLocks noGrp="1"/>
          </p:cNvSpPr>
          <p:nvPr>
            <p:ph idx="1"/>
          </p:nvPr>
        </p:nvSpPr>
        <p:spPr>
          <a:xfrm>
            <a:off x="736810" y="2602121"/>
            <a:ext cx="11004551" cy="4562475"/>
          </a:xfrm>
        </p:spPr>
        <p:txBody>
          <a:bodyPr>
            <a:normAutofit/>
          </a:bodyPr>
          <a:lstStyle/>
          <a:p>
            <a:pPr marL="0" indent="0">
              <a:buNone/>
            </a:pPr>
            <a:r>
              <a:rPr lang="sv-SE" sz="2000" dirty="0"/>
              <a:t>Innehåll:</a:t>
            </a:r>
          </a:p>
          <a:p>
            <a:r>
              <a:rPr lang="sv-SE" sz="2000" dirty="0">
                <a:solidFill>
                  <a:schemeClr val="bg2"/>
                </a:solidFill>
              </a:rPr>
              <a:t>Riktlinjernas syfte och tillämpningsområde (avsnitt 1)</a:t>
            </a:r>
          </a:p>
          <a:p>
            <a:r>
              <a:rPr lang="sv-SE" sz="2000" dirty="0">
                <a:solidFill>
                  <a:schemeClr val="bg2"/>
                </a:solidFill>
              </a:rPr>
              <a:t>Riktlinjernas innehåll (avsnitt 2) </a:t>
            </a:r>
          </a:p>
          <a:p>
            <a:r>
              <a:rPr lang="sv-SE" sz="2000" dirty="0">
                <a:solidFill>
                  <a:schemeClr val="bg2"/>
                </a:solidFill>
              </a:rPr>
              <a:t>Kriterier för bedömning av rimlig kostnad för läkemedel (avsnitt 3) </a:t>
            </a:r>
          </a:p>
          <a:p>
            <a:r>
              <a:rPr lang="sv-SE" sz="2000" dirty="0">
                <a:solidFill>
                  <a:schemeClr val="bg2"/>
                </a:solidFill>
              </a:rPr>
              <a:t>Särskilda kriterier för bedömning av rimlig kostnad om läkemedlet innehåller en etablerad aktiv substans (avsnitt 4)</a:t>
            </a:r>
          </a:p>
          <a:p>
            <a:r>
              <a:rPr lang="sv-SE" sz="2000" dirty="0">
                <a:solidFill>
                  <a:schemeClr val="bg2"/>
                </a:solidFill>
              </a:rPr>
              <a:t>Särskilda skäl för förmånsbegränsning (avsnitt 5) </a:t>
            </a:r>
          </a:p>
          <a:p>
            <a:r>
              <a:rPr lang="sv-SE" sz="2000" dirty="0"/>
              <a:t>Kriterier för prishöjning av läkemedel (avsnitt 6) </a:t>
            </a:r>
          </a:p>
          <a:p>
            <a:r>
              <a:rPr lang="sv-SE" sz="2000" dirty="0">
                <a:solidFill>
                  <a:schemeClr val="bg2"/>
                </a:solidFill>
              </a:rPr>
              <a:t>Tidpunkt för verkställighet av beslut (avsnitt 7)</a:t>
            </a:r>
          </a:p>
          <a:p>
            <a:pPr marL="457200" lvl="1" indent="0">
              <a:buNone/>
            </a:pPr>
            <a:endParaRPr lang="sv-SE" sz="1800" dirty="0"/>
          </a:p>
          <a:p>
            <a:pPr marL="0" indent="0">
              <a:buNone/>
            </a:pPr>
            <a:endParaRPr lang="sv-SE" sz="2000" dirty="0"/>
          </a:p>
        </p:txBody>
      </p:sp>
      <p:sp>
        <p:nvSpPr>
          <p:cNvPr id="5" name="Pratbubbla: rektangel 4">
            <a:extLst>
              <a:ext uri="{FF2B5EF4-FFF2-40B4-BE49-F238E27FC236}">
                <a16:creationId xmlns:a16="http://schemas.microsoft.com/office/drawing/2014/main" id="{366D4323-DDA8-FF05-3BE6-2DDF25646AEB}"/>
              </a:ext>
            </a:extLst>
          </p:cNvPr>
          <p:cNvSpPr/>
          <p:nvPr/>
        </p:nvSpPr>
        <p:spPr>
          <a:xfrm>
            <a:off x="3032710" y="3970956"/>
            <a:ext cx="1988869" cy="768684"/>
          </a:xfrm>
          <a:prstGeom prst="wedgeRectCallout">
            <a:avLst>
              <a:gd name="adj1" fmla="val -18308"/>
              <a:gd name="adj2" fmla="val 8749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sv-SE" sz="1100" dirty="0">
                <a:solidFill>
                  <a:prstClr val="white"/>
                </a:solidFill>
              </a:rPr>
              <a:t>Ej utbytbara läkemedel och utbytbara läkemedel utan generisk konkurrens</a:t>
            </a:r>
          </a:p>
        </p:txBody>
      </p:sp>
      <p:sp>
        <p:nvSpPr>
          <p:cNvPr id="12" name="Pratbubbla: rektangel 11">
            <a:extLst>
              <a:ext uri="{FF2B5EF4-FFF2-40B4-BE49-F238E27FC236}">
                <a16:creationId xmlns:a16="http://schemas.microsoft.com/office/drawing/2014/main" id="{53D7022F-E3B5-8485-23EA-3FAFBB9F054C}"/>
              </a:ext>
            </a:extLst>
          </p:cNvPr>
          <p:cNvSpPr/>
          <p:nvPr/>
        </p:nvSpPr>
        <p:spPr>
          <a:xfrm>
            <a:off x="6829713" y="4800497"/>
            <a:ext cx="1662462" cy="568318"/>
          </a:xfrm>
          <a:prstGeom prst="wedgeRectCallout">
            <a:avLst>
              <a:gd name="adj1" fmla="val -67012"/>
              <a:gd name="adj2" fmla="val 356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Bedömningsgrunder</a:t>
            </a:r>
          </a:p>
        </p:txBody>
      </p:sp>
      <p:sp>
        <p:nvSpPr>
          <p:cNvPr id="15" name="Pratbubbla: rektangel 14">
            <a:extLst>
              <a:ext uri="{FF2B5EF4-FFF2-40B4-BE49-F238E27FC236}">
                <a16:creationId xmlns:a16="http://schemas.microsoft.com/office/drawing/2014/main" id="{75FC9F02-D168-D05F-A61E-67153876503B}"/>
              </a:ext>
            </a:extLst>
          </p:cNvPr>
          <p:cNvSpPr/>
          <p:nvPr/>
        </p:nvSpPr>
        <p:spPr>
          <a:xfrm>
            <a:off x="5174212" y="4407572"/>
            <a:ext cx="1471960" cy="475786"/>
          </a:xfrm>
          <a:prstGeom prst="wedgeRectCallout">
            <a:avLst>
              <a:gd name="adj1" fmla="val -18308"/>
              <a:gd name="adj2" fmla="val 8749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a:t>Allmänna utgångspunkter</a:t>
            </a:r>
          </a:p>
        </p:txBody>
      </p:sp>
      <p:sp>
        <p:nvSpPr>
          <p:cNvPr id="6" name="Rektangel: rundade hörn 5">
            <a:extLst>
              <a:ext uri="{FF2B5EF4-FFF2-40B4-BE49-F238E27FC236}">
                <a16:creationId xmlns:a16="http://schemas.microsoft.com/office/drawing/2014/main" id="{12AB8813-0DE1-1682-E8AB-8DFD06B7FAE3}"/>
              </a:ext>
            </a:extLst>
          </p:cNvPr>
          <p:cNvSpPr/>
          <p:nvPr/>
        </p:nvSpPr>
        <p:spPr>
          <a:xfrm>
            <a:off x="372979" y="1344117"/>
            <a:ext cx="10737325" cy="115845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a:extLst>
              <a:ext uri="{FF2B5EF4-FFF2-40B4-BE49-F238E27FC236}">
                <a16:creationId xmlns:a16="http://schemas.microsoft.com/office/drawing/2014/main" id="{D3794A96-5321-C287-A1AC-197E82525191}"/>
              </a:ext>
            </a:extLst>
          </p:cNvPr>
          <p:cNvSpPr txBox="1"/>
          <p:nvPr/>
        </p:nvSpPr>
        <p:spPr>
          <a:xfrm>
            <a:off x="592666" y="1443670"/>
            <a:ext cx="10086220" cy="1077218"/>
          </a:xfrm>
          <a:prstGeom prst="rect">
            <a:avLst/>
          </a:prstGeom>
          <a:noFill/>
        </p:spPr>
        <p:txBody>
          <a:bodyPr wrap="square" rtlCol="0">
            <a:spAutoFit/>
          </a:bodyPr>
          <a:lstStyle/>
          <a:p>
            <a:pPr marL="285750" indent="-285750">
              <a:buFont typeface="Arial" panose="020B0604020202020204" pitchFamily="34" charset="0"/>
              <a:buChar char="•"/>
            </a:pPr>
            <a:r>
              <a:rPr lang="sv-SE" sz="1600" i="1"/>
              <a:t>Omfattar bedömningskriterier för att komma fram till vad som är en rimligt kostnad för ett läkemedel.</a:t>
            </a:r>
          </a:p>
          <a:p>
            <a:pPr marL="285750" indent="-285750">
              <a:buFont typeface="Arial" panose="020B0604020202020204" pitchFamily="34" charset="0"/>
              <a:buChar char="•"/>
            </a:pPr>
            <a:r>
              <a:rPr lang="sv-SE" sz="1600" i="1"/>
              <a:t>Ska ge stöd när TLV handlägger ärenden och fattar beslut.</a:t>
            </a:r>
          </a:p>
          <a:p>
            <a:pPr marL="285750" indent="-285750">
              <a:buFont typeface="Arial" panose="020B0604020202020204" pitchFamily="34" charset="0"/>
              <a:buChar char="•"/>
            </a:pPr>
            <a:r>
              <a:rPr lang="sv-SE" sz="1600" i="1"/>
              <a:t>TLV:s bedömningar ska vara enhetliga, förutsebara och transparenta. </a:t>
            </a:r>
          </a:p>
          <a:p>
            <a:pPr marL="285750" indent="-285750">
              <a:buFont typeface="Arial" panose="020B0604020202020204" pitchFamily="34" charset="0"/>
              <a:buChar char="•"/>
            </a:pPr>
            <a:endParaRPr lang="sv-SE" sz="1600" i="1"/>
          </a:p>
        </p:txBody>
      </p:sp>
    </p:spTree>
    <p:extLst>
      <p:ext uri="{BB962C8B-B14F-4D97-AF65-F5344CB8AC3E}">
        <p14:creationId xmlns:p14="http://schemas.microsoft.com/office/powerpoint/2010/main" val="902847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B862D-FF75-FCCA-DFE8-79EED8E4A214}"/>
              </a:ext>
            </a:extLst>
          </p:cNvPr>
          <p:cNvSpPr>
            <a:spLocks noGrp="1"/>
          </p:cNvSpPr>
          <p:nvPr>
            <p:ph type="title"/>
          </p:nvPr>
        </p:nvSpPr>
        <p:spPr/>
        <p:txBody>
          <a:bodyPr/>
          <a:lstStyle/>
          <a:p>
            <a:r>
              <a:rPr lang="sv-SE"/>
              <a:t>Några ändringar i förhållande till remissversionen</a:t>
            </a:r>
          </a:p>
        </p:txBody>
      </p:sp>
      <p:sp>
        <p:nvSpPr>
          <p:cNvPr id="3" name="Platshållare för innehåll 2">
            <a:extLst>
              <a:ext uri="{FF2B5EF4-FFF2-40B4-BE49-F238E27FC236}">
                <a16:creationId xmlns:a16="http://schemas.microsoft.com/office/drawing/2014/main" id="{37C5A520-CE4C-506B-60B0-062DF86B411E}"/>
              </a:ext>
            </a:extLst>
          </p:cNvPr>
          <p:cNvSpPr>
            <a:spLocks noGrp="1"/>
          </p:cNvSpPr>
          <p:nvPr>
            <p:ph idx="1"/>
          </p:nvPr>
        </p:nvSpPr>
        <p:spPr/>
        <p:txBody>
          <a:bodyPr>
            <a:normAutofit/>
          </a:bodyPr>
          <a:lstStyle/>
          <a:p>
            <a:r>
              <a:rPr lang="sv-SE"/>
              <a:t>Hur TLV ska beakta försäljningsvärde. </a:t>
            </a:r>
          </a:p>
          <a:p>
            <a:endParaRPr lang="sv-SE"/>
          </a:p>
          <a:p>
            <a:r>
              <a:rPr lang="sv-SE"/>
              <a:t>Att under vissa förutsättningar kan beakta produktionsvärde till följd av att en patient kan återgå till arbete.</a:t>
            </a:r>
          </a:p>
          <a:p>
            <a:endParaRPr lang="sv-SE"/>
          </a:p>
          <a:p>
            <a:r>
              <a:rPr lang="sv-SE"/>
              <a:t>Omarbetning av avsnittet </a:t>
            </a:r>
            <a:r>
              <a:rPr lang="sv-SE" i="1"/>
              <a:t>Särskilda kriterier för bedömning av rimlig kostnad om läkemedlet innehåller en etablerad aktiv substans. </a:t>
            </a:r>
          </a:p>
          <a:p>
            <a:pPr marL="457200" lvl="1" indent="0">
              <a:buNone/>
            </a:pPr>
            <a:endParaRPr lang="sv-SE"/>
          </a:p>
          <a:p>
            <a:r>
              <a:rPr lang="sv-SE"/>
              <a:t>Bilaga om underlag och uppgifter som krävs för att TLV ska kunna ta ställning till en ansökan. </a:t>
            </a:r>
          </a:p>
          <a:p>
            <a:endParaRPr lang="sv-SE"/>
          </a:p>
          <a:p>
            <a:endParaRPr lang="sv-SE"/>
          </a:p>
          <a:p>
            <a:endParaRPr lang="sv-SE"/>
          </a:p>
          <a:p>
            <a:endParaRPr lang="sv-SE"/>
          </a:p>
          <a:p>
            <a:endParaRPr lang="sv-SE"/>
          </a:p>
          <a:p>
            <a:endParaRPr lang="sv-SE"/>
          </a:p>
          <a:p>
            <a:endParaRPr lang="sv-SE"/>
          </a:p>
          <a:p>
            <a:endParaRPr lang="sv-SE"/>
          </a:p>
        </p:txBody>
      </p:sp>
    </p:spTree>
    <p:extLst>
      <p:ext uri="{BB962C8B-B14F-4D97-AF65-F5344CB8AC3E}">
        <p14:creationId xmlns:p14="http://schemas.microsoft.com/office/powerpoint/2010/main" val="1880262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8503B-5340-CB00-0205-4DB85F1BF915}"/>
              </a:ext>
            </a:extLst>
          </p:cNvPr>
          <p:cNvSpPr>
            <a:spLocks noGrp="1"/>
          </p:cNvSpPr>
          <p:nvPr>
            <p:ph type="title"/>
          </p:nvPr>
        </p:nvSpPr>
        <p:spPr/>
        <p:txBody>
          <a:bodyPr/>
          <a:lstStyle/>
          <a:p>
            <a:r>
              <a:rPr lang="sv-SE"/>
              <a:t>Hur TLV ska beakta högt försäljningsvärde </a:t>
            </a:r>
          </a:p>
        </p:txBody>
      </p:sp>
      <p:sp>
        <p:nvSpPr>
          <p:cNvPr id="3" name="Platshållare för innehåll 2">
            <a:extLst>
              <a:ext uri="{FF2B5EF4-FFF2-40B4-BE49-F238E27FC236}">
                <a16:creationId xmlns:a16="http://schemas.microsoft.com/office/drawing/2014/main" id="{BB6BC822-A8D6-E521-77D6-963BC4F2C648}"/>
              </a:ext>
            </a:extLst>
          </p:cNvPr>
          <p:cNvSpPr>
            <a:spLocks noGrp="1"/>
          </p:cNvSpPr>
          <p:nvPr>
            <p:ph idx="1"/>
          </p:nvPr>
        </p:nvSpPr>
        <p:spPr/>
        <p:txBody>
          <a:bodyPr>
            <a:normAutofit fontScale="92500" lnSpcReduction="20000"/>
          </a:bodyPr>
          <a:lstStyle/>
          <a:p>
            <a:r>
              <a:rPr lang="sv-SE" sz="2400"/>
              <a:t>TLV kommer beakta förväntat eller faktiskt högt försäljningsvärde vid beslut om subvention.</a:t>
            </a:r>
          </a:p>
          <a:p>
            <a:pPr lvl="1"/>
            <a:r>
              <a:rPr lang="sv-SE" sz="2400"/>
              <a:t>Gäller både vid ursprungligt beslut och vid ändring av tidigare beslut.</a:t>
            </a:r>
          </a:p>
          <a:p>
            <a:pPr marL="457200" lvl="1" indent="0">
              <a:buNone/>
            </a:pPr>
            <a:endParaRPr lang="sv-SE" sz="2400"/>
          </a:p>
          <a:p>
            <a:r>
              <a:rPr lang="sv-SE" sz="2400"/>
              <a:t>TLV har valt att senarelägga införandet och vid behov justera den metod som beskrevs i remissversionen:</a:t>
            </a:r>
          </a:p>
          <a:p>
            <a:pPr lvl="1"/>
            <a:r>
              <a:rPr lang="sv-SE" sz="2400"/>
              <a:t>Vi inför inte nu systematiska och återkommande prissänkningar kopplat till försäljningsvärde.</a:t>
            </a:r>
          </a:p>
          <a:p>
            <a:pPr lvl="1"/>
            <a:r>
              <a:rPr lang="sv-SE" sz="2400"/>
              <a:t>Försäljningsvärde beaktas istället utifrån omständigheterna i varje enskilt ärende (punkt 11).</a:t>
            </a:r>
          </a:p>
          <a:p>
            <a:pPr marL="0" indent="0">
              <a:buNone/>
            </a:pPr>
            <a:endParaRPr lang="sv-SE" sz="3200"/>
          </a:p>
          <a:p>
            <a:pPr marL="0" indent="0">
              <a:buNone/>
            </a:pPr>
            <a:r>
              <a:rPr lang="sv-SE" sz="1600" b="1">
                <a:solidFill>
                  <a:schemeClr val="accent1"/>
                </a:solidFill>
              </a:rPr>
              <a:t>Avsnitt 3, punkt 11:</a:t>
            </a:r>
          </a:p>
          <a:p>
            <a:pPr marL="0" indent="0">
              <a:buNone/>
            </a:pPr>
            <a:endParaRPr lang="sv-SE" sz="1600" b="1">
              <a:solidFill>
                <a:schemeClr val="accent1"/>
              </a:solidFill>
            </a:endParaRPr>
          </a:p>
          <a:p>
            <a:pPr marL="0" indent="0">
              <a:buNone/>
            </a:pPr>
            <a:r>
              <a:rPr lang="sv-SE" sz="1600" i="1">
                <a:solidFill>
                  <a:schemeClr val="accent1"/>
                </a:solidFill>
              </a:rPr>
              <a:t>” I bedömningen av rimlig kostnad får TLV ta hänsyn till om ett läkemedel förväntas få ett synnerligen högt försäljningsvärde vid beslut om läkemedlet ska ingå i läkemedelsförmånerna. Vid ändring av ett beslut med stöd av 10 och 13 §§ förmånslagen får TLV ta hänsyn till om läkemedlet har ett högt försäljningsvärde.” </a:t>
            </a:r>
          </a:p>
          <a:p>
            <a:endParaRPr lang="sv-SE"/>
          </a:p>
        </p:txBody>
      </p:sp>
      <p:sp>
        <p:nvSpPr>
          <p:cNvPr id="4" name="Rektangel: rundade hörn 3">
            <a:extLst>
              <a:ext uri="{FF2B5EF4-FFF2-40B4-BE49-F238E27FC236}">
                <a16:creationId xmlns:a16="http://schemas.microsoft.com/office/drawing/2014/main" id="{BE29F545-9405-1EFD-74E5-4F9A76C59200}"/>
              </a:ext>
            </a:extLst>
          </p:cNvPr>
          <p:cNvSpPr/>
          <p:nvPr/>
        </p:nvSpPr>
        <p:spPr>
          <a:xfrm>
            <a:off x="195943" y="5164885"/>
            <a:ext cx="11795760" cy="1183664"/>
          </a:xfrm>
          <a:prstGeom prst="roundRect">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9170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49D4E-5F72-1A39-BDDC-757AB3F5EB28}"/>
            </a:ext>
          </a:extLst>
        </p:cNvPr>
        <p:cNvGrpSpPr/>
        <p:nvPr/>
      </p:nvGrpSpPr>
      <p:grpSpPr>
        <a:xfrm>
          <a:off x="0" y="0"/>
          <a:ext cx="0" cy="0"/>
          <a:chOff x="0" y="0"/>
          <a:chExt cx="0" cy="0"/>
        </a:xfrm>
      </p:grpSpPr>
      <p:sp>
        <p:nvSpPr>
          <p:cNvPr id="3" name="Underrubrik 2">
            <a:extLst>
              <a:ext uri="{FF2B5EF4-FFF2-40B4-BE49-F238E27FC236}">
                <a16:creationId xmlns:a16="http://schemas.microsoft.com/office/drawing/2014/main" id="{403894B0-9B97-1439-2DA4-EFCB187A421D}"/>
              </a:ext>
            </a:extLst>
          </p:cNvPr>
          <p:cNvSpPr>
            <a:spLocks noGrp="1"/>
          </p:cNvSpPr>
          <p:nvPr>
            <p:ph type="subTitle" idx="1"/>
          </p:nvPr>
        </p:nvSpPr>
        <p:spPr>
          <a:xfrm>
            <a:off x="1196546" y="3710824"/>
            <a:ext cx="10324471" cy="1041851"/>
          </a:xfrm>
        </p:spPr>
        <p:txBody>
          <a:bodyPr>
            <a:normAutofit/>
          </a:bodyPr>
          <a:lstStyle/>
          <a:p>
            <a:r>
              <a:rPr lang="sv-SE" sz="6600" b="1"/>
              <a:t>Välkomna!</a:t>
            </a:r>
          </a:p>
        </p:txBody>
      </p:sp>
    </p:spTree>
    <p:extLst>
      <p:ext uri="{BB962C8B-B14F-4D97-AF65-F5344CB8AC3E}">
        <p14:creationId xmlns:p14="http://schemas.microsoft.com/office/powerpoint/2010/main" val="84700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6C6DC51-DCB6-0D57-C8A0-F3A3C64FB8FD}"/>
              </a:ext>
            </a:extLst>
          </p:cNvPr>
          <p:cNvSpPr>
            <a:spLocks noGrp="1"/>
          </p:cNvSpPr>
          <p:nvPr>
            <p:ph type="title"/>
          </p:nvPr>
        </p:nvSpPr>
        <p:spPr/>
        <p:txBody>
          <a:bodyPr/>
          <a:lstStyle/>
          <a:p>
            <a:r>
              <a:rPr lang="sv-SE" sz="3200"/>
              <a:t>TLV kan under vissa förutsättningar beakta produktionsvärde till följd av att en patient kan återgå till arbete</a:t>
            </a:r>
          </a:p>
        </p:txBody>
      </p:sp>
      <p:sp>
        <p:nvSpPr>
          <p:cNvPr id="4" name="Platshållare för innehåll 3">
            <a:extLst>
              <a:ext uri="{FF2B5EF4-FFF2-40B4-BE49-F238E27FC236}">
                <a16:creationId xmlns:a16="http://schemas.microsoft.com/office/drawing/2014/main" id="{137F3CC8-EF0C-9003-9BFF-927A3BF87A91}"/>
              </a:ext>
            </a:extLst>
          </p:cNvPr>
          <p:cNvSpPr>
            <a:spLocks noGrp="1"/>
          </p:cNvSpPr>
          <p:nvPr>
            <p:ph idx="1"/>
          </p:nvPr>
        </p:nvSpPr>
        <p:spPr/>
        <p:txBody>
          <a:bodyPr>
            <a:normAutofit fontScale="55000" lnSpcReduction="20000"/>
          </a:bodyPr>
          <a:lstStyle/>
          <a:p>
            <a:endParaRPr lang="sv-SE" sz="3100"/>
          </a:p>
          <a:p>
            <a:r>
              <a:rPr lang="sv-SE" sz="3100"/>
              <a:t>TLV tillämpar ett begränsat samhällsperspektiv:</a:t>
            </a:r>
          </a:p>
          <a:p>
            <a:pPr lvl="1"/>
            <a:r>
              <a:rPr lang="sv-SE" sz="3100"/>
              <a:t>Vissa kostnader och besparingar utanför hälso- och sjukvårdsbudgeten ska beaktas, men inte alla.</a:t>
            </a:r>
          </a:p>
          <a:p>
            <a:endParaRPr lang="sv-SE" sz="3100"/>
          </a:p>
          <a:p>
            <a:r>
              <a:rPr lang="sv-SE" sz="3100"/>
              <a:t>För att minska risken att vissa grupper i samhället diskrimineras ska TLV som utgångspunkt inte räkna med det ekonomiska värdet av den extra produktion som en patient kan bidra med vid återgång i arbete.</a:t>
            </a:r>
          </a:p>
          <a:p>
            <a:endParaRPr lang="sv-SE" sz="3100"/>
          </a:p>
          <a:p>
            <a:r>
              <a:rPr lang="sv-SE" sz="3100"/>
              <a:t>Tillägg:</a:t>
            </a:r>
          </a:p>
          <a:p>
            <a:pPr lvl="1"/>
            <a:r>
              <a:rPr lang="sv-SE" sz="3100" b="1" i="1"/>
              <a:t>Ett ökat produktionsvärde till följd av att en patient kan återgå till arbete får dock beaktas om det är visat att det leder till en snar och bestående nettobesparing för samhället.</a:t>
            </a:r>
          </a:p>
          <a:p>
            <a:pPr lvl="1"/>
            <a:endParaRPr lang="sv-SE" sz="1600"/>
          </a:p>
          <a:p>
            <a:pPr marL="0" indent="0">
              <a:buNone/>
            </a:pPr>
            <a:endParaRPr lang="sv-SE" sz="2000" b="1" i="1">
              <a:solidFill>
                <a:schemeClr val="accent2"/>
              </a:solidFill>
            </a:endParaRPr>
          </a:p>
          <a:p>
            <a:pPr marL="0" indent="0">
              <a:buNone/>
            </a:pPr>
            <a:endParaRPr lang="sv-SE" sz="2000" b="1" i="1">
              <a:solidFill>
                <a:schemeClr val="accent2"/>
              </a:solidFill>
            </a:endParaRPr>
          </a:p>
          <a:p>
            <a:pPr marL="0" indent="0">
              <a:buNone/>
            </a:pPr>
            <a:endParaRPr lang="sv-SE" sz="2000" b="1" i="1">
              <a:solidFill>
                <a:schemeClr val="accent2"/>
              </a:solidFill>
            </a:endParaRPr>
          </a:p>
          <a:p>
            <a:pPr marL="0" indent="0">
              <a:buNone/>
            </a:pPr>
            <a:endParaRPr lang="sv-SE" sz="2000" b="1" i="1">
              <a:solidFill>
                <a:schemeClr val="accent2"/>
              </a:solidFill>
            </a:endParaRPr>
          </a:p>
          <a:p>
            <a:pPr marL="0" indent="0">
              <a:buNone/>
            </a:pPr>
            <a:endParaRPr lang="sv-SE" sz="2000" b="1" i="1">
              <a:solidFill>
                <a:schemeClr val="accent2"/>
              </a:solidFill>
            </a:endParaRPr>
          </a:p>
          <a:p>
            <a:pPr marL="0" indent="0">
              <a:buNone/>
            </a:pPr>
            <a:r>
              <a:rPr lang="sv-SE" sz="2700" b="1" i="1">
                <a:solidFill>
                  <a:schemeClr val="accent1"/>
                </a:solidFill>
              </a:rPr>
              <a:t>Avsnitt 3, punkt 32:</a:t>
            </a:r>
          </a:p>
          <a:p>
            <a:pPr marL="0" indent="0">
              <a:buNone/>
            </a:pPr>
            <a:r>
              <a:rPr lang="sv-SE" sz="2700" b="1" i="1">
                <a:solidFill>
                  <a:schemeClr val="accent1"/>
                </a:solidFill>
              </a:rPr>
              <a:t>”</a:t>
            </a:r>
            <a:r>
              <a:rPr lang="sv-SE" sz="2700" i="1">
                <a:solidFill>
                  <a:schemeClr val="accent1"/>
                </a:solidFill>
              </a:rPr>
              <a:t>…För att minska risken att vissa grupper i samhället diskrimineras ska TLV som utgångspunkt inte räkna med det ekonomiska värdet av den extra produktion som en patient kan bidra med vid återgång i arbete. </a:t>
            </a:r>
          </a:p>
          <a:p>
            <a:pPr marL="0" indent="0">
              <a:buNone/>
            </a:pPr>
            <a:r>
              <a:rPr lang="sv-SE" sz="2700" b="1" i="1">
                <a:solidFill>
                  <a:schemeClr val="accent1"/>
                </a:solidFill>
              </a:rPr>
              <a:t>Ett ökat produktionsvärde till följd av att en patient kan återgå till arbete får dock beaktas om det är visat att det leder till en snar och bestående nettobesparing för samhället.”</a:t>
            </a:r>
          </a:p>
          <a:p>
            <a:endParaRPr lang="sv-SE" i="1"/>
          </a:p>
        </p:txBody>
      </p:sp>
      <p:sp>
        <p:nvSpPr>
          <p:cNvPr id="6" name="Rektangel: rundade hörn 5">
            <a:extLst>
              <a:ext uri="{FF2B5EF4-FFF2-40B4-BE49-F238E27FC236}">
                <a16:creationId xmlns:a16="http://schemas.microsoft.com/office/drawing/2014/main" id="{21A2F7F3-F03D-2CF9-CB86-9BDD520E7D59}"/>
              </a:ext>
            </a:extLst>
          </p:cNvPr>
          <p:cNvSpPr/>
          <p:nvPr/>
        </p:nvSpPr>
        <p:spPr>
          <a:xfrm>
            <a:off x="195248" y="4931296"/>
            <a:ext cx="11819543" cy="1319187"/>
          </a:xfrm>
          <a:prstGeom prst="roundRect">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8871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689081-0CBD-EAD4-6898-E21A3E94C43C}"/>
              </a:ext>
            </a:extLst>
          </p:cNvPr>
          <p:cNvSpPr>
            <a:spLocks noGrp="1"/>
          </p:cNvSpPr>
          <p:nvPr>
            <p:ph type="title"/>
          </p:nvPr>
        </p:nvSpPr>
        <p:spPr/>
        <p:txBody>
          <a:bodyPr/>
          <a:lstStyle/>
          <a:p>
            <a:r>
              <a:rPr lang="sv-SE" sz="2800"/>
              <a:t>Tydliggörande när särskilda kriterier för bedömning av rimlig kostnad om läkemedlet innehåller en etablerad aktiv substans kan användas </a:t>
            </a:r>
          </a:p>
        </p:txBody>
      </p:sp>
      <p:sp>
        <p:nvSpPr>
          <p:cNvPr id="3" name="Platshållare för innehåll 2">
            <a:extLst>
              <a:ext uri="{FF2B5EF4-FFF2-40B4-BE49-F238E27FC236}">
                <a16:creationId xmlns:a16="http://schemas.microsoft.com/office/drawing/2014/main" id="{A06C08CE-FFC9-7EEB-851A-2E8FAD3C8B0B}"/>
              </a:ext>
            </a:extLst>
          </p:cNvPr>
          <p:cNvSpPr>
            <a:spLocks noGrp="1"/>
          </p:cNvSpPr>
          <p:nvPr>
            <p:ph idx="1"/>
          </p:nvPr>
        </p:nvSpPr>
        <p:spPr/>
        <p:txBody>
          <a:bodyPr>
            <a:normAutofit/>
          </a:bodyPr>
          <a:lstStyle/>
          <a:p>
            <a:pPr>
              <a:spcAft>
                <a:spcPts val="600"/>
              </a:spcAft>
            </a:pPr>
            <a:r>
              <a:rPr lang="sv-SE" sz="2200"/>
              <a:t>Det innebär </a:t>
            </a:r>
            <a:r>
              <a:rPr lang="sv-SE" sz="2200" b="1" i="1"/>
              <a:t>ytterligare en möjlig väg</a:t>
            </a:r>
            <a:r>
              <a:rPr lang="sv-SE" sz="2200" i="1"/>
              <a:t> </a:t>
            </a:r>
            <a:r>
              <a:rPr lang="sv-SE" sz="2200"/>
              <a:t>för företag att ansöka om pris och subvention.</a:t>
            </a:r>
          </a:p>
          <a:p>
            <a:pPr lvl="1">
              <a:spcAft>
                <a:spcPts val="600"/>
              </a:spcAft>
            </a:pPr>
            <a:r>
              <a:rPr lang="sv-SE" sz="1800"/>
              <a:t> Företag </a:t>
            </a:r>
            <a:r>
              <a:rPr lang="sv-SE" sz="1800" b="1" i="1"/>
              <a:t>har alltid möjlighet att ansöka om pris och subvention för sitt läkemedel med ett hälsoekonomiskt underlag</a:t>
            </a:r>
            <a:r>
              <a:rPr lang="sv-SE" sz="1800"/>
              <a:t>, om ett sådant kan tas fram. </a:t>
            </a:r>
          </a:p>
          <a:p>
            <a:r>
              <a:rPr lang="sv-SE" sz="2200"/>
              <a:t>Ett förenklat ansökningsförfarande får användas om ansökan avser subvention och pris för ett nytt läkemedel eller en ny beredningsform som: </a:t>
            </a:r>
          </a:p>
          <a:p>
            <a:pPr marL="0" indent="0">
              <a:buNone/>
            </a:pPr>
            <a:r>
              <a:rPr lang="sv-SE"/>
              <a:t>	</a:t>
            </a:r>
            <a:r>
              <a:rPr lang="sv-SE" sz="1900"/>
              <a:t>- innehåller en aktiv substans som redan används eller har använts som läkemedel och 	som därför, genom den rättsliga grunden för godkännandet, helt eller delvis, saknar resultat 	från kliniska prövningar och därmed en fullständig dokumentation av läkemedlets effekt, </a:t>
            </a:r>
          </a:p>
          <a:p>
            <a:pPr marL="0" indent="0">
              <a:buNone/>
            </a:pPr>
            <a:r>
              <a:rPr lang="sv-SE" sz="1900"/>
              <a:t>	- </a:t>
            </a:r>
            <a:r>
              <a:rPr lang="sv-SE" sz="1900" b="1" i="1"/>
              <a:t>saknar ett kliniskt relevant jämförelsealternativ i förmånerna</a:t>
            </a:r>
            <a:r>
              <a:rPr lang="sv-SE" sz="1900"/>
              <a:t>, och </a:t>
            </a:r>
          </a:p>
          <a:p>
            <a:pPr marL="0" indent="0">
              <a:spcAft>
                <a:spcPts val="600"/>
              </a:spcAft>
              <a:buNone/>
            </a:pPr>
            <a:r>
              <a:rPr lang="sv-SE" sz="1900"/>
              <a:t>	- det finns ett medicinskt behov av läkemedlet i förmånerna, det vill säga att läkemedlet är ett 	angeläget behandlingsalternativ som efterfrågas av vården.</a:t>
            </a:r>
          </a:p>
          <a:p>
            <a:r>
              <a:rPr lang="sv-SE" sz="2000"/>
              <a:t>I det förenklade förfarandet bedöms rimlig kostnad utifrån en rimlig lönsamhet för företaget.</a:t>
            </a:r>
            <a:endParaRPr lang="sv-SE" sz="1900"/>
          </a:p>
          <a:p>
            <a:endParaRPr lang="sv-SE"/>
          </a:p>
          <a:p>
            <a:endParaRPr lang="sv-SE"/>
          </a:p>
        </p:txBody>
      </p:sp>
    </p:spTree>
    <p:extLst>
      <p:ext uri="{BB962C8B-B14F-4D97-AF65-F5344CB8AC3E}">
        <p14:creationId xmlns:p14="http://schemas.microsoft.com/office/powerpoint/2010/main" val="239654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ABC7B-182F-E74F-1C91-C270553D31C2}"/>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8F9D94D0-D7E6-21E7-3D82-812B4AD2FB43}"/>
              </a:ext>
            </a:extLst>
          </p:cNvPr>
          <p:cNvSpPr/>
          <p:nvPr/>
        </p:nvSpPr>
        <p:spPr>
          <a:xfrm>
            <a:off x="0" y="110447"/>
            <a:ext cx="12298166"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sv-SE"/>
          </a:p>
        </p:txBody>
      </p:sp>
      <p:sp>
        <p:nvSpPr>
          <p:cNvPr id="6" name="Rubrik 5">
            <a:extLst>
              <a:ext uri="{FF2B5EF4-FFF2-40B4-BE49-F238E27FC236}">
                <a16:creationId xmlns:a16="http://schemas.microsoft.com/office/drawing/2014/main" id="{B1493A30-D00E-C7E4-0AB2-8CB5297A405A}"/>
              </a:ext>
            </a:extLst>
          </p:cNvPr>
          <p:cNvSpPr>
            <a:spLocks noGrp="1"/>
          </p:cNvSpPr>
          <p:nvPr>
            <p:ph type="title"/>
          </p:nvPr>
        </p:nvSpPr>
        <p:spPr/>
        <p:txBody>
          <a:bodyPr>
            <a:normAutofit fontScale="90000"/>
          </a:bodyPr>
          <a:lstStyle/>
          <a:p>
            <a:pPr algn="l"/>
            <a:r>
              <a:rPr lang="sv-SE" sz="4900" b="1"/>
              <a:t>4. </a:t>
            </a:r>
            <a:r>
              <a:rPr lang="sv-SE" sz="4400" b="1"/>
              <a:t>Uppdaterad Handbok för företag vid ansökan om subvention och pris för läkemedel (företagshandbok) </a:t>
            </a:r>
            <a:br>
              <a:rPr lang="sv-SE" sz="6600" b="1"/>
            </a:br>
            <a:r>
              <a:rPr lang="sv-SE" sz="3600" b="1"/>
              <a:t>-</a:t>
            </a:r>
            <a:r>
              <a:rPr lang="sv-SE" sz="4900" b="1"/>
              <a:t> </a:t>
            </a:r>
            <a:r>
              <a:rPr lang="sv-SE" sz="3600" b="1"/>
              <a:t>om prishöjningar</a:t>
            </a:r>
            <a:br>
              <a:rPr lang="sv-SE" sz="3600" b="1"/>
            </a:br>
            <a:r>
              <a:rPr lang="sv-SE" sz="3600" b="1"/>
              <a:t>- mall för hälsoekonomisk analys </a:t>
            </a:r>
            <a:endParaRPr lang="sv-SE" sz="6600" b="1"/>
          </a:p>
        </p:txBody>
      </p:sp>
    </p:spTree>
    <p:extLst>
      <p:ext uri="{BB962C8B-B14F-4D97-AF65-F5344CB8AC3E}">
        <p14:creationId xmlns:p14="http://schemas.microsoft.com/office/powerpoint/2010/main" val="339344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70C2AEB-4D98-11F5-F157-97A55144A66C}"/>
              </a:ext>
            </a:extLst>
          </p:cNvPr>
          <p:cNvSpPr>
            <a:spLocks noGrp="1"/>
          </p:cNvSpPr>
          <p:nvPr>
            <p:ph type="title"/>
          </p:nvPr>
        </p:nvSpPr>
        <p:spPr/>
        <p:txBody>
          <a:bodyPr/>
          <a:lstStyle/>
          <a:p>
            <a:r>
              <a:rPr lang="sv-SE"/>
              <a:t>Uppdaterad företagshandbok (version 7.0) återspeglar förändringarna </a:t>
            </a:r>
          </a:p>
        </p:txBody>
      </p:sp>
      <p:sp>
        <p:nvSpPr>
          <p:cNvPr id="5" name="Platshållare för innehåll 4">
            <a:extLst>
              <a:ext uri="{FF2B5EF4-FFF2-40B4-BE49-F238E27FC236}">
                <a16:creationId xmlns:a16="http://schemas.microsoft.com/office/drawing/2014/main" id="{D52B76A4-3F69-8F65-2625-E079E763BB1C}"/>
              </a:ext>
            </a:extLst>
          </p:cNvPr>
          <p:cNvSpPr>
            <a:spLocks noGrp="1"/>
          </p:cNvSpPr>
          <p:nvPr>
            <p:ph idx="1"/>
          </p:nvPr>
        </p:nvSpPr>
        <p:spPr>
          <a:xfrm>
            <a:off x="3629596" y="1801639"/>
            <a:ext cx="8379318" cy="4680641"/>
          </a:xfrm>
        </p:spPr>
        <p:txBody>
          <a:bodyPr>
            <a:normAutofit fontScale="70000" lnSpcReduction="20000"/>
          </a:bodyPr>
          <a:lstStyle/>
          <a:p>
            <a:r>
              <a:rPr lang="sv-SE"/>
              <a:t>Innehållet uppdaterat bl.a. utifrån de nya regelverk som träder ikraft 1 oktober</a:t>
            </a:r>
          </a:p>
          <a:p>
            <a:pPr lvl="1"/>
            <a:r>
              <a:rPr lang="sv-SE"/>
              <a:t>Vad en ansökan ska innehålla enligt ansökningsföreskrift</a:t>
            </a:r>
          </a:p>
          <a:p>
            <a:pPr lvl="1"/>
            <a:r>
              <a:rPr lang="sv-SE"/>
              <a:t>Nytt takprisregelverk </a:t>
            </a:r>
          </a:p>
          <a:p>
            <a:pPr lvl="1"/>
            <a:r>
              <a:rPr lang="sv-SE"/>
              <a:t>Allmänna riktlinjer </a:t>
            </a:r>
          </a:p>
          <a:p>
            <a:pPr marL="457200" lvl="1" indent="0">
              <a:buNone/>
            </a:pPr>
            <a:endParaRPr lang="sv-SE"/>
          </a:p>
          <a:p>
            <a:r>
              <a:rPr lang="sv-SE"/>
              <a:t>Nya avsnitt om bl.a.:</a:t>
            </a:r>
          </a:p>
          <a:p>
            <a:pPr lvl="1"/>
            <a:r>
              <a:rPr lang="sv-SE"/>
              <a:t>Läkemedel vid mycket sällsynta tillstånd,</a:t>
            </a:r>
          </a:p>
          <a:p>
            <a:pPr lvl="1"/>
            <a:r>
              <a:rPr lang="sv-SE"/>
              <a:t>Ansökningar enligt det förenklade förfarandet för nya läkemedel som innehåller en etablerad substans, </a:t>
            </a:r>
          </a:p>
          <a:p>
            <a:pPr lvl="1"/>
            <a:r>
              <a:rPr lang="sv-SE"/>
              <a:t>Ansökningar som avser biosimilarer, </a:t>
            </a:r>
          </a:p>
          <a:p>
            <a:pPr lvl="1"/>
            <a:r>
              <a:rPr lang="sv-SE"/>
              <a:t>Olika typer av prishöjningsansökningar. </a:t>
            </a:r>
          </a:p>
          <a:p>
            <a:pPr lvl="1"/>
            <a:endParaRPr lang="sv-SE"/>
          </a:p>
          <a:p>
            <a:r>
              <a:rPr lang="sv-SE"/>
              <a:t>Övergripande information har uppdaterats för att vara aktuell och tydligare, t.ex.:</a:t>
            </a:r>
          </a:p>
          <a:p>
            <a:pPr lvl="1"/>
            <a:r>
              <a:rPr lang="sv-SE"/>
              <a:t>Hur företag kan ställa frågor till TLV om en ansökan.</a:t>
            </a:r>
          </a:p>
          <a:p>
            <a:pPr lvl="1"/>
            <a:r>
              <a:rPr lang="sv-SE"/>
              <a:t>Hur TLV räknar handläggningsdagar vid trepartsöverläggningar. </a:t>
            </a:r>
          </a:p>
          <a:p>
            <a:pPr marL="457200" lvl="1" indent="0">
              <a:buNone/>
            </a:pPr>
            <a:endParaRPr lang="sv-SE"/>
          </a:p>
          <a:p>
            <a:r>
              <a:rPr lang="sv-SE"/>
              <a:t>Viss information som inte har bedömts tillföra någon vägledning har tagits bort.</a:t>
            </a:r>
          </a:p>
          <a:p>
            <a:pPr marL="0" indent="0">
              <a:buNone/>
            </a:pPr>
            <a:endParaRPr lang="sv-SE"/>
          </a:p>
          <a:p>
            <a:pPr lvl="1"/>
            <a:endParaRPr lang="sv-SE"/>
          </a:p>
        </p:txBody>
      </p:sp>
      <p:pic>
        <p:nvPicPr>
          <p:cNvPr id="7" name="Bildobjekt 6">
            <a:extLst>
              <a:ext uri="{FF2B5EF4-FFF2-40B4-BE49-F238E27FC236}">
                <a16:creationId xmlns:a16="http://schemas.microsoft.com/office/drawing/2014/main" id="{E4340F5F-4365-903C-5422-94CF11D9B69C}"/>
              </a:ext>
            </a:extLst>
          </p:cNvPr>
          <p:cNvPicPr>
            <a:picLocks noChangeAspect="1"/>
          </p:cNvPicPr>
          <p:nvPr/>
        </p:nvPicPr>
        <p:blipFill>
          <a:blip r:embed="rId2"/>
          <a:stretch>
            <a:fillRect/>
          </a:stretch>
        </p:blipFill>
        <p:spPr>
          <a:xfrm>
            <a:off x="240425" y="2127243"/>
            <a:ext cx="3191033" cy="3763784"/>
          </a:xfrm>
          <a:prstGeom prst="rect">
            <a:avLst/>
          </a:prstGeom>
          <a:noFill/>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295168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8A6D1-E1B8-BE6C-8EA8-09316231378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3AEC413-43D3-E812-5CE3-CD7365C71C11}"/>
              </a:ext>
            </a:extLst>
          </p:cNvPr>
          <p:cNvSpPr>
            <a:spLocks noGrp="1"/>
          </p:cNvSpPr>
          <p:nvPr>
            <p:ph type="title"/>
          </p:nvPr>
        </p:nvSpPr>
        <p:spPr>
          <a:xfrm>
            <a:off x="0" y="2174240"/>
            <a:ext cx="12192000" cy="1930400"/>
          </a:xfrm>
          <a:solidFill>
            <a:schemeClr val="bg1">
              <a:lumMod val="95000"/>
            </a:schemeClr>
          </a:solidFill>
        </p:spPr>
        <p:txBody>
          <a:bodyPr/>
          <a:lstStyle/>
          <a:p>
            <a:pPr algn="ctr"/>
            <a:r>
              <a:rPr lang="sv-SE"/>
              <a:t>Förändringar gällande prishöjningar tydliggörs i den uppdaterade företagshandboken  </a:t>
            </a:r>
            <a:endParaRPr lang="sv-SE" sz="2400" i="1"/>
          </a:p>
        </p:txBody>
      </p:sp>
    </p:spTree>
    <p:extLst>
      <p:ext uri="{BB962C8B-B14F-4D97-AF65-F5344CB8AC3E}">
        <p14:creationId xmlns:p14="http://schemas.microsoft.com/office/powerpoint/2010/main" val="289919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rundade hörn 5">
            <a:extLst>
              <a:ext uri="{FF2B5EF4-FFF2-40B4-BE49-F238E27FC236}">
                <a16:creationId xmlns:a16="http://schemas.microsoft.com/office/drawing/2014/main" id="{BAF9C254-65EC-BEC0-5F39-F9EA8917F7F6}"/>
              </a:ext>
            </a:extLst>
          </p:cNvPr>
          <p:cNvSpPr/>
          <p:nvPr/>
        </p:nvSpPr>
        <p:spPr>
          <a:xfrm>
            <a:off x="2576051" y="543233"/>
            <a:ext cx="7813879" cy="74522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Arial"/>
                <a:ea typeface="+mn-ea"/>
                <a:cs typeface="+mn-cs"/>
              </a:rPr>
              <a:t>Allmänna råd (LFNAR 2006:1) om grunder för prishöjningar på läkemedel </a:t>
            </a:r>
          </a:p>
        </p:txBody>
      </p:sp>
      <p:sp>
        <p:nvSpPr>
          <p:cNvPr id="8" name="Rektangel: rundade hörn 7">
            <a:extLst>
              <a:ext uri="{FF2B5EF4-FFF2-40B4-BE49-F238E27FC236}">
                <a16:creationId xmlns:a16="http://schemas.microsoft.com/office/drawing/2014/main" id="{D7758CF8-EC6C-AAEC-F36B-920C9B5A5BAE}"/>
              </a:ext>
            </a:extLst>
          </p:cNvPr>
          <p:cNvSpPr/>
          <p:nvPr/>
        </p:nvSpPr>
        <p:spPr>
          <a:xfrm>
            <a:off x="338292" y="2898656"/>
            <a:ext cx="5630143" cy="98568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t>Allmänna riktlinjer för subvention och prissättning av läkemedel – </a:t>
            </a:r>
          </a:p>
          <a:p>
            <a:pPr algn="ctr"/>
            <a:r>
              <a:rPr lang="sv-SE" sz="1200" i="1"/>
              <a:t>Avsnitt 6: Kriterier för prishöjning av läkemedel</a:t>
            </a:r>
          </a:p>
        </p:txBody>
      </p:sp>
      <p:sp>
        <p:nvSpPr>
          <p:cNvPr id="9" name="Rektangel: rundade hörn 8">
            <a:extLst>
              <a:ext uri="{FF2B5EF4-FFF2-40B4-BE49-F238E27FC236}">
                <a16:creationId xmlns:a16="http://schemas.microsoft.com/office/drawing/2014/main" id="{8D698594-AD52-4342-770D-B38493F88B5A}"/>
              </a:ext>
            </a:extLst>
          </p:cNvPr>
          <p:cNvSpPr/>
          <p:nvPr/>
        </p:nvSpPr>
        <p:spPr>
          <a:xfrm>
            <a:off x="6396335" y="4335485"/>
            <a:ext cx="5463985" cy="985684"/>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defRPr/>
            </a:pPr>
            <a:r>
              <a:rPr kumimoji="0" lang="sv-SE" sz="1200" b="0" i="0" u="none" strike="noStrike" kern="1200" cap="none" spc="0" normalizeH="0" baseline="0" noProof="0">
                <a:ln>
                  <a:noFill/>
                </a:ln>
                <a:solidFill>
                  <a:prstClr val="white"/>
                </a:solidFill>
                <a:effectLst/>
                <a:uLnTx/>
                <a:uFillTx/>
                <a:latin typeface="Arial"/>
                <a:ea typeface="+mn-ea"/>
                <a:cs typeface="+mn-cs"/>
              </a:rPr>
              <a:t>Föreskrifter (</a:t>
            </a:r>
            <a:r>
              <a:rPr lang="sv-SE" sz="1200">
                <a:solidFill>
                  <a:prstClr val="white"/>
                </a:solidFill>
              </a:rPr>
              <a:t>HSLF-FS 2026:14) </a:t>
            </a:r>
            <a:r>
              <a:rPr kumimoji="0" lang="sv-SE" sz="1200" b="0" i="0" u="none" strike="noStrike" kern="1200" cap="none" spc="0" normalizeH="0" baseline="0" noProof="0">
                <a:ln>
                  <a:noFill/>
                </a:ln>
                <a:solidFill>
                  <a:prstClr val="white"/>
                </a:solidFill>
                <a:effectLst/>
                <a:uLnTx/>
                <a:uFillTx/>
                <a:latin typeface="Arial"/>
                <a:ea typeface="+mn-ea"/>
                <a:cs typeface="+mn-cs"/>
              </a:rPr>
              <a:t>om prissättning av utbytbara läkemedel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white"/>
                </a:solidFill>
                <a:effectLst/>
                <a:uLnTx/>
                <a:uFillTx/>
                <a:latin typeface="Arial"/>
                <a:ea typeface="+mn-ea"/>
                <a:cs typeface="+mn-cs"/>
              </a:rPr>
              <a:t>4 kap. 6 § Tidsbegränsade prishöjningar</a:t>
            </a:r>
          </a:p>
        </p:txBody>
      </p:sp>
      <p:sp>
        <p:nvSpPr>
          <p:cNvPr id="11" name="Rektangel: rundade hörn 10">
            <a:extLst>
              <a:ext uri="{FF2B5EF4-FFF2-40B4-BE49-F238E27FC236}">
                <a16:creationId xmlns:a16="http://schemas.microsoft.com/office/drawing/2014/main" id="{78A594B6-94EE-81FB-6004-4D9B34EC45ED}"/>
              </a:ext>
            </a:extLst>
          </p:cNvPr>
          <p:cNvSpPr/>
          <p:nvPr/>
        </p:nvSpPr>
        <p:spPr>
          <a:xfrm>
            <a:off x="6389723" y="2910651"/>
            <a:ext cx="5463985" cy="985684"/>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defRPr/>
            </a:pPr>
            <a:r>
              <a:rPr kumimoji="0" lang="sv-SE" sz="1200" b="0" i="0" u="none" strike="noStrike" kern="1200" cap="none" spc="0" normalizeH="0" baseline="0" noProof="0">
                <a:ln>
                  <a:noFill/>
                </a:ln>
                <a:solidFill>
                  <a:prstClr val="white"/>
                </a:solidFill>
                <a:effectLst/>
                <a:uLnTx/>
                <a:uFillTx/>
                <a:latin typeface="Arial"/>
                <a:ea typeface="+mn-ea"/>
                <a:cs typeface="+mn-cs"/>
              </a:rPr>
              <a:t>Föreskrifter (</a:t>
            </a:r>
            <a:r>
              <a:rPr lang="sv-SE" sz="1200">
                <a:solidFill>
                  <a:prstClr val="white"/>
                </a:solidFill>
              </a:rPr>
              <a:t>HSLF-FS 2026:14) </a:t>
            </a:r>
            <a:r>
              <a:rPr kumimoji="0" lang="sv-SE" sz="1200" b="0" i="0" u="none" strike="noStrike" kern="1200" cap="none" spc="0" normalizeH="0" baseline="0" noProof="0">
                <a:ln>
                  <a:noFill/>
                </a:ln>
                <a:solidFill>
                  <a:prstClr val="white"/>
                </a:solidFill>
                <a:effectLst/>
                <a:uLnTx/>
                <a:uFillTx/>
                <a:latin typeface="Arial"/>
                <a:ea typeface="+mn-ea"/>
                <a:cs typeface="+mn-cs"/>
              </a:rPr>
              <a:t>om prissättning av utbytbara läkemedel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white"/>
                </a:solidFill>
                <a:effectLst/>
                <a:uLnTx/>
                <a:uFillTx/>
                <a:latin typeface="Arial"/>
                <a:ea typeface="+mn-ea"/>
                <a:cs typeface="+mn-cs"/>
              </a:rPr>
              <a:t>4 kap. 5 § Prishöjning över takpris för läkemedel med generisk konkurrens </a:t>
            </a:r>
          </a:p>
        </p:txBody>
      </p:sp>
      <p:sp>
        <p:nvSpPr>
          <p:cNvPr id="12" name="textruta 11">
            <a:extLst>
              <a:ext uri="{FF2B5EF4-FFF2-40B4-BE49-F238E27FC236}">
                <a16:creationId xmlns:a16="http://schemas.microsoft.com/office/drawing/2014/main" id="{28068029-878E-7B8D-CA3A-F182AE372EB8}"/>
              </a:ext>
            </a:extLst>
          </p:cNvPr>
          <p:cNvSpPr txBox="1"/>
          <p:nvPr/>
        </p:nvSpPr>
        <p:spPr>
          <a:xfrm>
            <a:off x="6389724" y="2514982"/>
            <a:ext cx="2955444" cy="510778"/>
          </a:xfrm>
          <a:prstGeom prst="roundRect">
            <a:avLst/>
          </a:prstGeom>
          <a:solidFill>
            <a:schemeClr val="accent3"/>
          </a:solidFill>
        </p:spPr>
        <p:txBody>
          <a:bodyPr wrap="square" rtlCol="0">
            <a:spAutoFit/>
          </a:bodyPr>
          <a:lstStyle/>
          <a:p>
            <a:r>
              <a:rPr lang="sv-SE" sz="1200">
                <a:solidFill>
                  <a:schemeClr val="bg1"/>
                </a:solidFill>
              </a:rPr>
              <a:t>Utbytbara läkemedel med generisk konkurrens (periodens vara-systemet)</a:t>
            </a:r>
          </a:p>
        </p:txBody>
      </p:sp>
      <p:sp>
        <p:nvSpPr>
          <p:cNvPr id="13" name="textruta 12">
            <a:extLst>
              <a:ext uri="{FF2B5EF4-FFF2-40B4-BE49-F238E27FC236}">
                <a16:creationId xmlns:a16="http://schemas.microsoft.com/office/drawing/2014/main" id="{CC656532-A64E-C828-35FD-524E904614B1}"/>
              </a:ext>
            </a:extLst>
          </p:cNvPr>
          <p:cNvSpPr txBox="1"/>
          <p:nvPr/>
        </p:nvSpPr>
        <p:spPr>
          <a:xfrm>
            <a:off x="3159448" y="2514982"/>
            <a:ext cx="2808988" cy="510778"/>
          </a:xfrm>
          <a:prstGeom prst="roundRect">
            <a:avLst/>
          </a:prstGeom>
          <a:solidFill>
            <a:schemeClr val="accent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Arial"/>
                <a:ea typeface="+mn-ea"/>
                <a:cs typeface="+mn-cs"/>
              </a:rPr>
              <a:t>Ej utbytbara läkemedel och utbytbara läkemedel utan generisk konkurrens</a:t>
            </a:r>
          </a:p>
        </p:txBody>
      </p:sp>
      <p:sp>
        <p:nvSpPr>
          <p:cNvPr id="14" name="textruta 13">
            <a:extLst>
              <a:ext uri="{FF2B5EF4-FFF2-40B4-BE49-F238E27FC236}">
                <a16:creationId xmlns:a16="http://schemas.microsoft.com/office/drawing/2014/main" id="{9A49FB19-0169-004C-E8C3-B56B6FDF00A2}"/>
              </a:ext>
            </a:extLst>
          </p:cNvPr>
          <p:cNvSpPr txBox="1"/>
          <p:nvPr/>
        </p:nvSpPr>
        <p:spPr>
          <a:xfrm>
            <a:off x="6448232" y="4150761"/>
            <a:ext cx="1794669" cy="306467"/>
          </a:xfrm>
          <a:prstGeom prst="roundRect">
            <a:avLst/>
          </a:prstGeom>
          <a:solidFill>
            <a:schemeClr val="accent3"/>
          </a:solidFill>
        </p:spPr>
        <p:txBody>
          <a:bodyPr wrap="square" rtlCol="0">
            <a:spAutoFit/>
          </a:bodyPr>
          <a:lstStyle/>
          <a:p>
            <a:r>
              <a:rPr lang="sv-SE" sz="1200">
                <a:solidFill>
                  <a:schemeClr val="bg1"/>
                </a:solidFill>
              </a:rPr>
              <a:t>Utbytbara läkemedel</a:t>
            </a:r>
          </a:p>
        </p:txBody>
      </p:sp>
      <p:sp>
        <p:nvSpPr>
          <p:cNvPr id="15" name="Rektangel: rundade hörn 14">
            <a:extLst>
              <a:ext uri="{FF2B5EF4-FFF2-40B4-BE49-F238E27FC236}">
                <a16:creationId xmlns:a16="http://schemas.microsoft.com/office/drawing/2014/main" id="{FE561590-7609-034C-5BE8-0106F3978722}"/>
              </a:ext>
            </a:extLst>
          </p:cNvPr>
          <p:cNvSpPr/>
          <p:nvPr/>
        </p:nvSpPr>
        <p:spPr>
          <a:xfrm>
            <a:off x="837666" y="698416"/>
            <a:ext cx="964404" cy="434862"/>
          </a:xfrm>
          <a:prstGeom prst="roundRect">
            <a:avLst/>
          </a:prstGeom>
          <a:noFill/>
          <a:ln>
            <a:solidFill>
              <a:schemeClr val="accent3"/>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a:solidFill>
                  <a:schemeClr val="tx1"/>
                </a:solidFill>
              </a:rPr>
              <a:t>Nu</a:t>
            </a:r>
          </a:p>
        </p:txBody>
      </p:sp>
      <p:sp>
        <p:nvSpPr>
          <p:cNvPr id="17" name="Rektangel: rundade hörn 16">
            <a:extLst>
              <a:ext uri="{FF2B5EF4-FFF2-40B4-BE49-F238E27FC236}">
                <a16:creationId xmlns:a16="http://schemas.microsoft.com/office/drawing/2014/main" id="{E6E6BD81-2C5D-0770-7348-A6ECFD96D3ED}"/>
              </a:ext>
            </a:extLst>
          </p:cNvPr>
          <p:cNvSpPr/>
          <p:nvPr/>
        </p:nvSpPr>
        <p:spPr>
          <a:xfrm>
            <a:off x="870339" y="2301133"/>
            <a:ext cx="964404" cy="434862"/>
          </a:xfrm>
          <a:prstGeom prst="roundRect">
            <a:avLst/>
          </a:prstGeom>
          <a:noFill/>
          <a:ln>
            <a:solidFill>
              <a:schemeClr val="accent3"/>
            </a:solid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a:solidFill>
                  <a:schemeClr val="tx1"/>
                </a:solidFill>
              </a:rPr>
              <a:t>1 oktober 2026</a:t>
            </a:r>
          </a:p>
        </p:txBody>
      </p:sp>
      <p:sp>
        <p:nvSpPr>
          <p:cNvPr id="18" name="textruta 17">
            <a:extLst>
              <a:ext uri="{FF2B5EF4-FFF2-40B4-BE49-F238E27FC236}">
                <a16:creationId xmlns:a16="http://schemas.microsoft.com/office/drawing/2014/main" id="{6B704A05-868E-0A34-FD9D-6F6EC228794D}"/>
              </a:ext>
            </a:extLst>
          </p:cNvPr>
          <p:cNvSpPr txBox="1"/>
          <p:nvPr/>
        </p:nvSpPr>
        <p:spPr>
          <a:xfrm>
            <a:off x="2571136" y="401372"/>
            <a:ext cx="1404328" cy="306467"/>
          </a:xfrm>
          <a:prstGeom prst="roundRect">
            <a:avLst/>
          </a:prstGeom>
          <a:solidFill>
            <a:schemeClr val="accent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Arial"/>
                <a:ea typeface="+mn-ea"/>
                <a:cs typeface="+mn-cs"/>
              </a:rPr>
              <a:t>Alla läkemedel</a:t>
            </a:r>
          </a:p>
        </p:txBody>
      </p:sp>
      <p:grpSp>
        <p:nvGrpSpPr>
          <p:cNvPr id="21" name="Grupp 20">
            <a:extLst>
              <a:ext uri="{FF2B5EF4-FFF2-40B4-BE49-F238E27FC236}">
                <a16:creationId xmlns:a16="http://schemas.microsoft.com/office/drawing/2014/main" id="{F12EB89C-DEF7-F7B0-CC44-EC2289AC1E22}"/>
              </a:ext>
            </a:extLst>
          </p:cNvPr>
          <p:cNvGrpSpPr/>
          <p:nvPr/>
        </p:nvGrpSpPr>
        <p:grpSpPr>
          <a:xfrm>
            <a:off x="4222066" y="1991906"/>
            <a:ext cx="4217682" cy="511084"/>
            <a:chOff x="3684416" y="2630918"/>
            <a:chExt cx="4102032" cy="354844"/>
          </a:xfrm>
        </p:grpSpPr>
        <p:sp>
          <p:nvSpPr>
            <p:cNvPr id="4" name="Pil: böjd uppåt 3">
              <a:extLst>
                <a:ext uri="{FF2B5EF4-FFF2-40B4-BE49-F238E27FC236}">
                  <a16:creationId xmlns:a16="http://schemas.microsoft.com/office/drawing/2014/main" id="{6B08C48B-5078-903C-F438-6BF796E252B5}"/>
                </a:ext>
              </a:extLst>
            </p:cNvPr>
            <p:cNvSpPr/>
            <p:nvPr/>
          </p:nvSpPr>
          <p:spPr>
            <a:xfrm rot="10800000">
              <a:off x="3684416" y="2635407"/>
              <a:ext cx="2114650" cy="350355"/>
            </a:xfrm>
            <a:prstGeom prst="ben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Pil: böjd uppåt 19">
              <a:extLst>
                <a:ext uri="{FF2B5EF4-FFF2-40B4-BE49-F238E27FC236}">
                  <a16:creationId xmlns:a16="http://schemas.microsoft.com/office/drawing/2014/main" id="{F95B8A4E-590C-273C-7BF7-AC75A545EE86}"/>
                </a:ext>
              </a:extLst>
            </p:cNvPr>
            <p:cNvSpPr/>
            <p:nvPr/>
          </p:nvSpPr>
          <p:spPr>
            <a:xfrm rot="10800000" flipH="1">
              <a:off x="5799066" y="2630918"/>
              <a:ext cx="1987382" cy="350355"/>
            </a:xfrm>
            <a:prstGeom prst="ben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2" name="Pil: uppåt 21">
            <a:extLst>
              <a:ext uri="{FF2B5EF4-FFF2-40B4-BE49-F238E27FC236}">
                <a16:creationId xmlns:a16="http://schemas.microsoft.com/office/drawing/2014/main" id="{0669CD02-FCC0-291D-CE90-3C7CF025950E}"/>
              </a:ext>
            </a:extLst>
          </p:cNvPr>
          <p:cNvSpPr/>
          <p:nvPr/>
        </p:nvSpPr>
        <p:spPr>
          <a:xfrm rot="10800000">
            <a:off x="6206906" y="1288462"/>
            <a:ext cx="248003" cy="720830"/>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Pil: uppåt 23">
            <a:extLst>
              <a:ext uri="{FF2B5EF4-FFF2-40B4-BE49-F238E27FC236}">
                <a16:creationId xmlns:a16="http://schemas.microsoft.com/office/drawing/2014/main" id="{7EB2238A-028C-31A0-1A4E-D6E5D96932FC}"/>
              </a:ext>
            </a:extLst>
          </p:cNvPr>
          <p:cNvSpPr/>
          <p:nvPr/>
        </p:nvSpPr>
        <p:spPr>
          <a:xfrm rot="10800000">
            <a:off x="1211498" y="1139213"/>
            <a:ext cx="248003" cy="1163804"/>
          </a:xfrm>
          <a:prstGeom prst="up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 name="Rektangel: rundade hörn 1">
            <a:extLst>
              <a:ext uri="{FF2B5EF4-FFF2-40B4-BE49-F238E27FC236}">
                <a16:creationId xmlns:a16="http://schemas.microsoft.com/office/drawing/2014/main" id="{16106F5B-BC9B-3585-7278-B143E291D5CC}"/>
              </a:ext>
            </a:extLst>
          </p:cNvPr>
          <p:cNvSpPr/>
          <p:nvPr/>
        </p:nvSpPr>
        <p:spPr>
          <a:xfrm>
            <a:off x="734501" y="5579647"/>
            <a:ext cx="10722998" cy="579937"/>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t>Föreskrifter (HSLF-FS 2026:23) om ansökan om subvention och prissättning av läkemedel – </a:t>
            </a:r>
          </a:p>
          <a:p>
            <a:pPr algn="ctr"/>
            <a:r>
              <a:rPr lang="sv-SE" sz="1200" i="1"/>
              <a:t>3 kap. 2-3 §§   Ansökningar som avser höjning av ett tidigare fastställt pris och tidsbegränsad höjning av ett tidigare fastställt pris </a:t>
            </a:r>
          </a:p>
        </p:txBody>
      </p:sp>
    </p:spTree>
    <p:extLst>
      <p:ext uri="{BB962C8B-B14F-4D97-AF65-F5344CB8AC3E}">
        <p14:creationId xmlns:p14="http://schemas.microsoft.com/office/powerpoint/2010/main" val="3883731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6EF50B8A-7955-95AB-FB1B-C7C2F50CC7EE}"/>
              </a:ext>
            </a:extLst>
          </p:cNvPr>
          <p:cNvSpPr>
            <a:spLocks noGrp="1"/>
          </p:cNvSpPr>
          <p:nvPr>
            <p:ph idx="12"/>
          </p:nvPr>
        </p:nvSpPr>
        <p:spPr>
          <a:xfrm>
            <a:off x="4787700" y="1688005"/>
            <a:ext cx="5913496" cy="4562475"/>
          </a:xfrm>
        </p:spPr>
        <p:txBody>
          <a:bodyPr>
            <a:normAutofit fontScale="85000" lnSpcReduction="20000"/>
          </a:bodyPr>
          <a:lstStyle/>
          <a:p>
            <a:pPr>
              <a:lnSpc>
                <a:spcPct val="90000"/>
              </a:lnSpc>
            </a:pPr>
            <a:r>
              <a:rPr lang="sv-SE" sz="2400"/>
              <a:t>För nya läkemedel där ansökan ska innehålla en hälsoekonomisk analys.</a:t>
            </a:r>
          </a:p>
          <a:p>
            <a:pPr marL="0" indent="0">
              <a:lnSpc>
                <a:spcPct val="90000"/>
              </a:lnSpc>
              <a:buNone/>
            </a:pPr>
            <a:endParaRPr lang="sv-SE" sz="2400"/>
          </a:p>
          <a:p>
            <a:pPr>
              <a:lnSpc>
                <a:spcPct val="90000"/>
              </a:lnSpc>
            </a:pPr>
            <a:r>
              <a:rPr lang="sv-SE" sz="2400"/>
              <a:t>Ger företag vägledning och exempel på hur en hälsoekonomisk analys kan redovisas. </a:t>
            </a:r>
          </a:p>
          <a:p>
            <a:pPr marL="0" indent="0">
              <a:lnSpc>
                <a:spcPct val="90000"/>
              </a:lnSpc>
              <a:buNone/>
            </a:pPr>
            <a:endParaRPr lang="sv-SE" sz="2400"/>
          </a:p>
          <a:p>
            <a:pPr>
              <a:lnSpc>
                <a:spcPct val="90000"/>
              </a:lnSpc>
            </a:pPr>
            <a:r>
              <a:rPr lang="sv-SE" sz="2400"/>
              <a:t>Mallens vägledning kan också användas när ett företag tar fram en hälsoekonomisk analys.</a:t>
            </a:r>
          </a:p>
          <a:p>
            <a:pPr marL="0" indent="0">
              <a:lnSpc>
                <a:spcPct val="90000"/>
              </a:lnSpc>
              <a:buNone/>
            </a:pPr>
            <a:endParaRPr lang="sv-SE" sz="2400"/>
          </a:p>
          <a:p>
            <a:pPr>
              <a:lnSpc>
                <a:spcPct val="90000"/>
              </a:lnSpc>
            </a:pPr>
            <a:r>
              <a:rPr lang="sv-SE" sz="2400"/>
              <a:t>Det är valfritt att använda mallen. </a:t>
            </a:r>
          </a:p>
          <a:p>
            <a:pPr marL="0" indent="0">
              <a:lnSpc>
                <a:spcPct val="90000"/>
              </a:lnSpc>
              <a:buNone/>
            </a:pPr>
            <a:endParaRPr lang="sv-SE" sz="2400"/>
          </a:p>
          <a:p>
            <a:pPr>
              <a:lnSpc>
                <a:spcPct val="90000"/>
              </a:lnSpc>
            </a:pPr>
            <a:r>
              <a:rPr lang="sv-SE" sz="2400"/>
              <a:t>Kan underlätta TLV:s handläggning genom att redovisningar av de hälsoekonomiska analyserna blir mer enhetliga.</a:t>
            </a:r>
          </a:p>
          <a:p>
            <a:pPr>
              <a:lnSpc>
                <a:spcPct val="90000"/>
              </a:lnSpc>
            </a:pPr>
            <a:endParaRPr lang="sv-SE" sz="2400"/>
          </a:p>
          <a:p>
            <a:pPr>
              <a:lnSpc>
                <a:spcPct val="90000"/>
              </a:lnSpc>
            </a:pPr>
            <a:r>
              <a:rPr lang="sv-SE" sz="2400"/>
              <a:t>Möjlighet att redovisa flera av de uppgifter som en ansökan ska innehålla. </a:t>
            </a:r>
          </a:p>
        </p:txBody>
      </p:sp>
      <p:sp>
        <p:nvSpPr>
          <p:cNvPr id="2" name="Rubrik 1">
            <a:extLst>
              <a:ext uri="{FF2B5EF4-FFF2-40B4-BE49-F238E27FC236}">
                <a16:creationId xmlns:a16="http://schemas.microsoft.com/office/drawing/2014/main" id="{7A66FE26-9FDE-95DA-E802-94810AFA2C3F}"/>
              </a:ext>
            </a:extLst>
          </p:cNvPr>
          <p:cNvSpPr>
            <a:spLocks noGrp="1"/>
          </p:cNvSpPr>
          <p:nvPr>
            <p:ph type="title"/>
          </p:nvPr>
        </p:nvSpPr>
        <p:spPr>
          <a:xfrm>
            <a:off x="592666" y="607517"/>
            <a:ext cx="11004551" cy="736600"/>
          </a:xfrm>
        </p:spPr>
        <p:txBody>
          <a:bodyPr anchor="ctr">
            <a:normAutofit/>
          </a:bodyPr>
          <a:lstStyle/>
          <a:p>
            <a:r>
              <a:rPr lang="sv-SE"/>
              <a:t>Nytt - mall för hälsoekonomisk analys </a:t>
            </a:r>
          </a:p>
        </p:txBody>
      </p:sp>
      <p:pic>
        <p:nvPicPr>
          <p:cNvPr id="5" name="Bildobjekt 4">
            <a:extLst>
              <a:ext uri="{FF2B5EF4-FFF2-40B4-BE49-F238E27FC236}">
                <a16:creationId xmlns:a16="http://schemas.microsoft.com/office/drawing/2014/main" id="{85EA6CAC-9C92-3576-A9DA-CE686CB01E18}"/>
              </a:ext>
            </a:extLst>
          </p:cNvPr>
          <p:cNvPicPr>
            <a:picLocks noChangeAspect="1"/>
          </p:cNvPicPr>
          <p:nvPr/>
        </p:nvPicPr>
        <p:blipFill>
          <a:blip r:embed="rId3"/>
          <a:stretch>
            <a:fillRect/>
          </a:stretch>
        </p:blipFill>
        <p:spPr>
          <a:xfrm>
            <a:off x="742598" y="1688006"/>
            <a:ext cx="3205139" cy="4562475"/>
          </a:xfrm>
          <a:prstGeom prst="rect">
            <a:avLst/>
          </a:prstGeom>
          <a:noFill/>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44380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1013017-A4D6-BC76-8FA5-58646CBF7FE7}"/>
              </a:ext>
            </a:extLst>
          </p:cNvPr>
          <p:cNvSpPr>
            <a:spLocks noGrp="1"/>
          </p:cNvSpPr>
          <p:nvPr>
            <p:ph type="title"/>
          </p:nvPr>
        </p:nvSpPr>
        <p:spPr/>
        <p:txBody>
          <a:bodyPr/>
          <a:lstStyle/>
          <a:p>
            <a:r>
              <a:rPr lang="sv-SE"/>
              <a:t>Så hittar du informationen på tlv.se</a:t>
            </a:r>
          </a:p>
        </p:txBody>
      </p:sp>
      <p:sp>
        <p:nvSpPr>
          <p:cNvPr id="6" name="Platshållare för innehåll 5">
            <a:extLst>
              <a:ext uri="{FF2B5EF4-FFF2-40B4-BE49-F238E27FC236}">
                <a16:creationId xmlns:a16="http://schemas.microsoft.com/office/drawing/2014/main" id="{EAABF26F-59C6-E922-5472-13661B77E613}"/>
              </a:ext>
            </a:extLst>
          </p:cNvPr>
          <p:cNvSpPr>
            <a:spLocks noGrp="1"/>
          </p:cNvSpPr>
          <p:nvPr>
            <p:ph idx="1"/>
          </p:nvPr>
        </p:nvSpPr>
        <p:spPr>
          <a:xfrm>
            <a:off x="592666" y="1491096"/>
            <a:ext cx="11004551" cy="4562475"/>
          </a:xfrm>
        </p:spPr>
        <p:txBody>
          <a:bodyPr>
            <a:normAutofit/>
          </a:bodyPr>
          <a:lstStyle/>
          <a:p>
            <a:pPr marL="0" indent="0">
              <a:buNone/>
            </a:pPr>
            <a:endParaRPr lang="sv-SE"/>
          </a:p>
          <a:p>
            <a:r>
              <a:rPr lang="sv-SE"/>
              <a:t>Uppdaterad sida: ”Regelverk”</a:t>
            </a:r>
          </a:p>
          <a:p>
            <a:pPr lvl="1"/>
            <a:r>
              <a:rPr lang="sv-SE"/>
              <a:t>Föreskrifter</a:t>
            </a:r>
          </a:p>
          <a:p>
            <a:pPr lvl="1"/>
            <a:r>
              <a:rPr lang="sv-SE"/>
              <a:t>Allmänna riktlinjer </a:t>
            </a:r>
          </a:p>
          <a:p>
            <a:pPr lvl="1"/>
            <a:r>
              <a:rPr lang="sv-SE"/>
              <a:t>Handböcker </a:t>
            </a:r>
          </a:p>
          <a:p>
            <a:pPr lvl="2"/>
            <a:r>
              <a:rPr lang="sv-SE"/>
              <a:t>Inklusive mall för hälsoekonomisk analys </a:t>
            </a:r>
          </a:p>
          <a:p>
            <a:endParaRPr lang="sv-SE">
              <a:hlinkClick r:id="rId2"/>
            </a:endParaRPr>
          </a:p>
          <a:p>
            <a:r>
              <a:rPr lang="sv-SE">
                <a:hlinkClick r:id="rId2"/>
              </a:rPr>
              <a:t>Tandvårds-Läkemedelförmånsverket - Tandvårds- och läkemedelsförmånsverket TLV</a:t>
            </a:r>
            <a:endParaRPr lang="sv-SE"/>
          </a:p>
        </p:txBody>
      </p:sp>
    </p:spTree>
    <p:extLst>
      <p:ext uri="{BB962C8B-B14F-4D97-AF65-F5344CB8AC3E}">
        <p14:creationId xmlns:p14="http://schemas.microsoft.com/office/powerpoint/2010/main" val="1025447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3274E-3DA7-94AA-89A8-F3F6DCC3E69C}"/>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A5622846-6BFB-1A62-1197-F1DF1F6C3C03}"/>
              </a:ext>
            </a:extLst>
          </p:cNvPr>
          <p:cNvSpPr/>
          <p:nvPr/>
        </p:nvSpPr>
        <p:spPr>
          <a:xfrm>
            <a:off x="-10274" y="308225"/>
            <a:ext cx="12298166"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sv-SE"/>
          </a:p>
        </p:txBody>
      </p:sp>
      <p:sp>
        <p:nvSpPr>
          <p:cNvPr id="6" name="Rubrik 5">
            <a:extLst>
              <a:ext uri="{FF2B5EF4-FFF2-40B4-BE49-F238E27FC236}">
                <a16:creationId xmlns:a16="http://schemas.microsoft.com/office/drawing/2014/main" id="{B9CF44AC-AFD5-6CC3-E993-5BD4057DF76C}"/>
              </a:ext>
            </a:extLst>
          </p:cNvPr>
          <p:cNvSpPr>
            <a:spLocks noGrp="1"/>
          </p:cNvSpPr>
          <p:nvPr>
            <p:ph type="title"/>
          </p:nvPr>
        </p:nvSpPr>
        <p:spPr/>
        <p:txBody>
          <a:bodyPr>
            <a:normAutofit/>
          </a:bodyPr>
          <a:lstStyle/>
          <a:p>
            <a:pPr algn="l"/>
            <a:r>
              <a:rPr lang="sv-SE" sz="6600" b="1"/>
              <a:t>5. Vad sker nu?</a:t>
            </a:r>
          </a:p>
        </p:txBody>
      </p:sp>
    </p:spTree>
    <p:extLst>
      <p:ext uri="{BB962C8B-B14F-4D97-AF65-F5344CB8AC3E}">
        <p14:creationId xmlns:p14="http://schemas.microsoft.com/office/powerpoint/2010/main" val="3609693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45A6FD0-30DD-9FD8-9BA1-4CE4F5FFAED1}"/>
              </a:ext>
            </a:extLst>
          </p:cNvPr>
          <p:cNvSpPr>
            <a:spLocks noGrp="1"/>
          </p:cNvSpPr>
          <p:nvPr>
            <p:ph type="title"/>
          </p:nvPr>
        </p:nvSpPr>
        <p:spPr/>
        <p:txBody>
          <a:bodyPr/>
          <a:lstStyle/>
          <a:p>
            <a:r>
              <a:rPr lang="sv-SE"/>
              <a:t>Sammanfattning och vad som sker nu </a:t>
            </a:r>
          </a:p>
        </p:txBody>
      </p:sp>
      <p:sp>
        <p:nvSpPr>
          <p:cNvPr id="5" name="Platshållare för innehåll 4">
            <a:extLst>
              <a:ext uri="{FF2B5EF4-FFF2-40B4-BE49-F238E27FC236}">
                <a16:creationId xmlns:a16="http://schemas.microsoft.com/office/drawing/2014/main" id="{FB1FF95A-156B-76F7-3CD6-293FB3950F65}"/>
              </a:ext>
            </a:extLst>
          </p:cNvPr>
          <p:cNvSpPr>
            <a:spLocks noGrp="1"/>
          </p:cNvSpPr>
          <p:nvPr>
            <p:ph idx="1"/>
          </p:nvPr>
        </p:nvSpPr>
        <p:spPr>
          <a:xfrm>
            <a:off x="592666" y="1693115"/>
            <a:ext cx="11004551" cy="4562475"/>
          </a:xfrm>
        </p:spPr>
        <p:txBody>
          <a:bodyPr vert="horz" lIns="0" tIns="0" rIns="0" bIns="0" rtlCol="0" anchor="t">
            <a:normAutofit fontScale="62500" lnSpcReduction="20000"/>
          </a:bodyPr>
          <a:lstStyle/>
          <a:p>
            <a:r>
              <a:rPr lang="sv-SE"/>
              <a:t>De allmänna riktlinjerna och de nya ansökningsföreskrifter träder ikraft 1 oktober</a:t>
            </a:r>
            <a:r>
              <a:rPr lang="sv-SE" dirty="0"/>
              <a:t>.</a:t>
            </a:r>
            <a:endParaRPr lang="sv-SE"/>
          </a:p>
          <a:p>
            <a:pPr lvl="1"/>
            <a:r>
              <a:rPr lang="sv-SE"/>
              <a:t>Se vad som gäller för respektive ärendetyp i nya ansökningsföreskriften och i den uppdaterade företagshandboken (version 7.0)</a:t>
            </a:r>
          </a:p>
          <a:p>
            <a:pPr marL="457200" lvl="1" indent="0">
              <a:buNone/>
            </a:pPr>
            <a:endParaRPr lang="sv-SE"/>
          </a:p>
          <a:p>
            <a:r>
              <a:rPr lang="sv-SE"/>
              <a:t>Fram till den 30 september finns två versioner av företagshandboken tillgänglig</a:t>
            </a:r>
            <a:r>
              <a:rPr lang="sv-SE" dirty="0"/>
              <a:t>.</a:t>
            </a:r>
            <a:endParaRPr lang="sv-SE"/>
          </a:p>
          <a:p>
            <a:pPr lvl="1"/>
            <a:r>
              <a:rPr lang="sv-SE"/>
              <a:t>Version 7 hänvisar till de nya regelverk som träder ikraft 1 oktober </a:t>
            </a:r>
          </a:p>
          <a:p>
            <a:endParaRPr lang="sv-SE"/>
          </a:p>
          <a:p>
            <a:r>
              <a:rPr lang="sv-SE"/>
              <a:t>Riktlinjerna kommer att uppdateras vid behov</a:t>
            </a:r>
            <a:r>
              <a:rPr lang="sv-SE" dirty="0"/>
              <a:t>.</a:t>
            </a:r>
            <a:r>
              <a:rPr lang="sv-SE"/>
              <a:t> </a:t>
            </a:r>
          </a:p>
          <a:p>
            <a:pPr lvl="1"/>
            <a:r>
              <a:rPr lang="sv-SE"/>
              <a:t>Remittering vid ändringar i sak som bedöms ha en icke oväsentlig påverkan på externa aktörer </a:t>
            </a:r>
          </a:p>
          <a:p>
            <a:pPr marL="457200" lvl="1" indent="0">
              <a:buNone/>
            </a:pPr>
            <a:endParaRPr lang="sv-SE"/>
          </a:p>
          <a:p>
            <a:r>
              <a:rPr lang="sv-SE"/>
              <a:t>Företagshandboken uppdateras löpande för att vara aktuell och ett bra stöd för företag vid ansökan om subvention och pris.</a:t>
            </a:r>
          </a:p>
          <a:p>
            <a:endParaRPr lang="sv-SE"/>
          </a:p>
          <a:p>
            <a:r>
              <a:rPr lang="sv-SE"/>
              <a:t>Aktivt arbete med HTA-förordningen – företagshandbok och ev. andra dokument kommer vid behov uppdateras för att ge företag tydliga förutsättningar inför en ansökan</a:t>
            </a:r>
            <a:r>
              <a:rPr lang="sv-SE" dirty="0"/>
              <a:t>.</a:t>
            </a:r>
            <a:endParaRPr lang="sv-SE"/>
          </a:p>
          <a:p>
            <a:pPr marL="0" indent="0">
              <a:buNone/>
            </a:pPr>
            <a:endParaRPr lang="sv-SE"/>
          </a:p>
          <a:p>
            <a:r>
              <a:rPr lang="sv-SE"/>
              <a:t>Arbete med nytt ärendehanteringssystem som bland annat kommer ersätta dagens e-ansökan pågår</a:t>
            </a:r>
            <a:r>
              <a:rPr lang="sv-SE" dirty="0"/>
              <a:t>.</a:t>
            </a:r>
            <a:endParaRPr lang="sv-SE"/>
          </a:p>
          <a:p>
            <a:endParaRPr lang="sv-SE"/>
          </a:p>
          <a:p>
            <a:r>
              <a:rPr lang="sv-SE"/>
              <a:t>TLV ser över värderingssystem för EQ-5D.  </a:t>
            </a:r>
          </a:p>
          <a:p>
            <a:pPr lvl="1"/>
            <a:endParaRPr lang="sv-SE"/>
          </a:p>
        </p:txBody>
      </p:sp>
    </p:spTree>
    <p:extLst>
      <p:ext uri="{BB962C8B-B14F-4D97-AF65-F5344CB8AC3E}">
        <p14:creationId xmlns:p14="http://schemas.microsoft.com/office/powerpoint/2010/main" val="2689511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7D886-C6C8-C52D-D41A-D43EEF9842D6}"/>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FCA1B68C-7A01-C730-0F0A-B7606E8FF17A}"/>
              </a:ext>
            </a:extLst>
          </p:cNvPr>
          <p:cNvSpPr/>
          <p:nvPr/>
        </p:nvSpPr>
        <p:spPr>
          <a:xfrm>
            <a:off x="-10274" y="308225"/>
            <a:ext cx="5808908"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sv-SE"/>
          </a:p>
        </p:txBody>
      </p:sp>
      <p:sp>
        <p:nvSpPr>
          <p:cNvPr id="4" name="Platshållare för innehåll 3">
            <a:extLst>
              <a:ext uri="{FF2B5EF4-FFF2-40B4-BE49-F238E27FC236}">
                <a16:creationId xmlns:a16="http://schemas.microsoft.com/office/drawing/2014/main" id="{B1F62A6C-1B94-8475-571A-0EB42EF2E396}"/>
              </a:ext>
            </a:extLst>
          </p:cNvPr>
          <p:cNvSpPr>
            <a:spLocks noGrp="1"/>
          </p:cNvSpPr>
          <p:nvPr>
            <p:ph idx="12"/>
          </p:nvPr>
        </p:nvSpPr>
        <p:spPr/>
        <p:txBody>
          <a:bodyPr>
            <a:normAutofit fontScale="77500" lnSpcReduction="20000"/>
          </a:bodyPr>
          <a:lstStyle/>
          <a:p>
            <a:endParaRPr lang="sv-SE" dirty="0"/>
          </a:p>
          <a:p>
            <a:r>
              <a:rPr lang="sv-SE" dirty="0"/>
              <a:t>I dag informerar vi om de förändringar som träder i kraft den 1 oktober och hur detta påverkar sökande företag :</a:t>
            </a:r>
          </a:p>
          <a:p>
            <a:pPr lvl="1"/>
            <a:r>
              <a:rPr lang="sv-SE" dirty="0"/>
              <a:t>Nya föreskrifter om ansökan om subvention och prissättning av läkemedel</a:t>
            </a:r>
          </a:p>
          <a:p>
            <a:pPr lvl="1"/>
            <a:r>
              <a:rPr lang="sv-SE" dirty="0"/>
              <a:t>Nya allmänna riktlinjer om subvention och prissättning </a:t>
            </a:r>
          </a:p>
          <a:p>
            <a:pPr lvl="1"/>
            <a:r>
              <a:rPr lang="sv-SE" dirty="0"/>
              <a:t>Uppdatering av handboken för företag vid ansökan om subvention och pris av läkemedel </a:t>
            </a:r>
          </a:p>
          <a:p>
            <a:pPr marL="457200" lvl="1" indent="0">
              <a:buNone/>
            </a:pPr>
            <a:endParaRPr lang="sv-SE" dirty="0"/>
          </a:p>
          <a:p>
            <a:r>
              <a:rPr lang="sv-SE" dirty="0"/>
              <a:t>Om det blir tid över besvarar vi frågor som kan ställas i chatten</a:t>
            </a:r>
          </a:p>
          <a:p>
            <a:endParaRPr lang="sv-SE" dirty="0"/>
          </a:p>
          <a:p>
            <a:r>
              <a:rPr lang="sv-SE" dirty="0"/>
              <a:t>Mötesbilderna kommer läggas ut på tlv.se</a:t>
            </a:r>
          </a:p>
          <a:p>
            <a:endParaRPr lang="sv-SE" dirty="0"/>
          </a:p>
        </p:txBody>
      </p:sp>
      <p:sp>
        <p:nvSpPr>
          <p:cNvPr id="3" name="Rubrik 2">
            <a:extLst>
              <a:ext uri="{FF2B5EF4-FFF2-40B4-BE49-F238E27FC236}">
                <a16:creationId xmlns:a16="http://schemas.microsoft.com/office/drawing/2014/main" id="{F7E651AE-5AE4-A71E-1D54-9CF28F063E47}"/>
              </a:ext>
            </a:extLst>
          </p:cNvPr>
          <p:cNvSpPr>
            <a:spLocks noGrp="1"/>
          </p:cNvSpPr>
          <p:nvPr>
            <p:ph type="title"/>
          </p:nvPr>
        </p:nvSpPr>
        <p:spPr>
          <a:xfrm>
            <a:off x="347331" y="3440151"/>
            <a:ext cx="4726473" cy="736600"/>
          </a:xfrm>
        </p:spPr>
        <p:txBody>
          <a:bodyPr/>
          <a:lstStyle/>
          <a:p>
            <a:r>
              <a:rPr lang="sv-SE" sz="6600" b="1"/>
              <a:t>Om dagens möte</a:t>
            </a:r>
          </a:p>
        </p:txBody>
      </p:sp>
    </p:spTree>
    <p:extLst>
      <p:ext uri="{BB962C8B-B14F-4D97-AF65-F5344CB8AC3E}">
        <p14:creationId xmlns:p14="http://schemas.microsoft.com/office/powerpoint/2010/main" val="254721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57AF8-F023-7BB3-AF30-9B4C0945B111}"/>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161F648A-A122-1FDC-F16A-2B987774ED31}"/>
              </a:ext>
            </a:extLst>
          </p:cNvPr>
          <p:cNvSpPr/>
          <p:nvPr/>
        </p:nvSpPr>
        <p:spPr>
          <a:xfrm>
            <a:off x="-10274" y="308225"/>
            <a:ext cx="12298166"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sv-SE"/>
          </a:p>
        </p:txBody>
      </p:sp>
      <p:sp>
        <p:nvSpPr>
          <p:cNvPr id="6" name="Rubrik 5">
            <a:extLst>
              <a:ext uri="{FF2B5EF4-FFF2-40B4-BE49-F238E27FC236}">
                <a16:creationId xmlns:a16="http://schemas.microsoft.com/office/drawing/2014/main" id="{459481A2-5F1B-90DA-223E-4E48486FD793}"/>
              </a:ext>
            </a:extLst>
          </p:cNvPr>
          <p:cNvSpPr>
            <a:spLocks noGrp="1"/>
          </p:cNvSpPr>
          <p:nvPr>
            <p:ph type="title"/>
          </p:nvPr>
        </p:nvSpPr>
        <p:spPr/>
        <p:txBody>
          <a:bodyPr>
            <a:normAutofit/>
          </a:bodyPr>
          <a:lstStyle/>
          <a:p>
            <a:pPr algn="l"/>
            <a:r>
              <a:rPr lang="sv-SE" sz="6600" b="1"/>
              <a:t>6. Frågestund</a:t>
            </a:r>
          </a:p>
        </p:txBody>
      </p:sp>
    </p:spTree>
    <p:extLst>
      <p:ext uri="{BB962C8B-B14F-4D97-AF65-F5344CB8AC3E}">
        <p14:creationId xmlns:p14="http://schemas.microsoft.com/office/powerpoint/2010/main" val="29922614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E1A84D-FA63-4F2F-0EEB-57C4EF017A63}"/>
              </a:ext>
            </a:extLst>
          </p:cNvPr>
          <p:cNvSpPr>
            <a:spLocks noGrp="1"/>
          </p:cNvSpPr>
          <p:nvPr>
            <p:ph type="ctrTitle"/>
          </p:nvPr>
        </p:nvSpPr>
        <p:spPr>
          <a:xfrm>
            <a:off x="1272746" y="3349375"/>
            <a:ext cx="10324471" cy="1168238"/>
          </a:xfrm>
        </p:spPr>
        <p:txBody>
          <a:bodyPr>
            <a:normAutofit/>
          </a:bodyPr>
          <a:lstStyle/>
          <a:p>
            <a:r>
              <a:rPr lang="sv-SE" sz="6600" b="1"/>
              <a:t>Tack!</a:t>
            </a:r>
          </a:p>
        </p:txBody>
      </p:sp>
      <p:sp>
        <p:nvSpPr>
          <p:cNvPr id="3" name="Underrubrik 2">
            <a:extLst>
              <a:ext uri="{FF2B5EF4-FFF2-40B4-BE49-F238E27FC236}">
                <a16:creationId xmlns:a16="http://schemas.microsoft.com/office/drawing/2014/main" id="{9F419F27-BAC4-C99F-F58D-25B30BFCC2EC}"/>
              </a:ext>
            </a:extLst>
          </p:cNvPr>
          <p:cNvSpPr>
            <a:spLocks noGrp="1"/>
          </p:cNvSpPr>
          <p:nvPr>
            <p:ph type="subTitle" idx="1"/>
          </p:nvPr>
        </p:nvSpPr>
        <p:spPr>
          <a:xfrm>
            <a:off x="1272746" y="4584877"/>
            <a:ext cx="10324471" cy="1610439"/>
          </a:xfrm>
        </p:spPr>
        <p:txBody>
          <a:bodyPr>
            <a:normAutofit/>
          </a:bodyPr>
          <a:lstStyle/>
          <a:p>
            <a:r>
              <a:rPr lang="sv-SE"/>
              <a:t>Frågor kan ställas till:</a:t>
            </a:r>
          </a:p>
          <a:p>
            <a:r>
              <a:rPr lang="sv-SE"/>
              <a:t>svarstjanst@tlv.se </a:t>
            </a:r>
          </a:p>
          <a:p>
            <a:r>
              <a:rPr lang="sv-SE"/>
              <a:t>Bilderna från dagens möte läggs ut på tlv.se</a:t>
            </a:r>
          </a:p>
        </p:txBody>
      </p:sp>
    </p:spTree>
    <p:extLst>
      <p:ext uri="{BB962C8B-B14F-4D97-AF65-F5344CB8AC3E}">
        <p14:creationId xmlns:p14="http://schemas.microsoft.com/office/powerpoint/2010/main" val="3912963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7B8A0-2215-0DD0-7ED9-32677FF5A94D}"/>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9461DC13-E8B8-5F79-BB6A-0B44F7C07653}"/>
              </a:ext>
            </a:extLst>
          </p:cNvPr>
          <p:cNvSpPr/>
          <p:nvPr/>
        </p:nvSpPr>
        <p:spPr>
          <a:xfrm>
            <a:off x="-10274" y="308225"/>
            <a:ext cx="5808908"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sv-SE"/>
          </a:p>
        </p:txBody>
      </p:sp>
      <p:sp>
        <p:nvSpPr>
          <p:cNvPr id="3" name="Rubrik 2">
            <a:extLst>
              <a:ext uri="{FF2B5EF4-FFF2-40B4-BE49-F238E27FC236}">
                <a16:creationId xmlns:a16="http://schemas.microsoft.com/office/drawing/2014/main" id="{B22EB2BB-AC0A-35A3-8A5F-35559B03F9F3}"/>
              </a:ext>
            </a:extLst>
          </p:cNvPr>
          <p:cNvSpPr>
            <a:spLocks noGrp="1"/>
          </p:cNvSpPr>
          <p:nvPr>
            <p:ph type="title"/>
          </p:nvPr>
        </p:nvSpPr>
        <p:spPr>
          <a:xfrm>
            <a:off x="347344" y="3451077"/>
            <a:ext cx="3979334" cy="736600"/>
          </a:xfrm>
        </p:spPr>
        <p:txBody>
          <a:bodyPr/>
          <a:lstStyle/>
          <a:p>
            <a:r>
              <a:rPr lang="sv-SE" sz="6600" b="1"/>
              <a:t>Agenda</a:t>
            </a:r>
          </a:p>
        </p:txBody>
      </p:sp>
      <p:graphicFrame>
        <p:nvGraphicFramePr>
          <p:cNvPr id="8" name="Diagram 7">
            <a:extLst>
              <a:ext uri="{FF2B5EF4-FFF2-40B4-BE49-F238E27FC236}">
                <a16:creationId xmlns:a16="http://schemas.microsoft.com/office/drawing/2014/main" id="{2F99FD0C-C305-AD6C-97A7-CDF3CAEA8A4D}"/>
              </a:ext>
            </a:extLst>
          </p:cNvPr>
          <p:cNvGraphicFramePr/>
          <p:nvPr>
            <p:extLst>
              <p:ext uri="{D42A27DB-BD31-4B8C-83A1-F6EECF244321}">
                <p14:modId xmlns:p14="http://schemas.microsoft.com/office/powerpoint/2010/main" val="4083949461"/>
              </p:ext>
            </p:extLst>
          </p:nvPr>
        </p:nvGraphicFramePr>
        <p:xfrm>
          <a:off x="5329495" y="1688008"/>
          <a:ext cx="6197600" cy="4562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5431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F7EAE81-7EBC-F0FB-8C09-C1AB4EFFB531}"/>
              </a:ext>
            </a:extLst>
          </p:cNvPr>
          <p:cNvSpPr/>
          <p:nvPr/>
        </p:nvSpPr>
        <p:spPr>
          <a:xfrm>
            <a:off x="-10274" y="308225"/>
            <a:ext cx="12298166"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sv-SE"/>
          </a:p>
        </p:txBody>
      </p:sp>
      <p:sp>
        <p:nvSpPr>
          <p:cNvPr id="6" name="Rubrik 5">
            <a:extLst>
              <a:ext uri="{FF2B5EF4-FFF2-40B4-BE49-F238E27FC236}">
                <a16:creationId xmlns:a16="http://schemas.microsoft.com/office/drawing/2014/main" id="{E95CC103-2871-95C8-362F-E6FE68A31E11}"/>
              </a:ext>
            </a:extLst>
          </p:cNvPr>
          <p:cNvSpPr>
            <a:spLocks noGrp="1"/>
          </p:cNvSpPr>
          <p:nvPr>
            <p:ph type="title"/>
          </p:nvPr>
        </p:nvSpPr>
        <p:spPr/>
        <p:txBody>
          <a:bodyPr>
            <a:normAutofit/>
          </a:bodyPr>
          <a:lstStyle/>
          <a:p>
            <a:pPr algn="l"/>
            <a:r>
              <a:rPr lang="sv-SE" sz="6600" b="1"/>
              <a:t>1. Bakgrund</a:t>
            </a:r>
          </a:p>
        </p:txBody>
      </p:sp>
    </p:spTree>
    <p:extLst>
      <p:ext uri="{BB962C8B-B14F-4D97-AF65-F5344CB8AC3E}">
        <p14:creationId xmlns:p14="http://schemas.microsoft.com/office/powerpoint/2010/main" val="1117328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7690C5-D2C8-80EB-D5B2-EB142365DC47}"/>
              </a:ext>
            </a:extLst>
          </p:cNvPr>
          <p:cNvSpPr>
            <a:spLocks noGrp="1"/>
          </p:cNvSpPr>
          <p:nvPr>
            <p:ph type="title"/>
          </p:nvPr>
        </p:nvSpPr>
        <p:spPr>
          <a:xfrm>
            <a:off x="592666" y="607517"/>
            <a:ext cx="11004551" cy="736600"/>
          </a:xfrm>
        </p:spPr>
        <p:txBody>
          <a:bodyPr anchor="ctr">
            <a:normAutofit/>
          </a:bodyPr>
          <a:lstStyle/>
          <a:p>
            <a:r>
              <a:rPr lang="sv-SE"/>
              <a:t>Författningshierarkin</a:t>
            </a:r>
          </a:p>
        </p:txBody>
      </p:sp>
      <p:graphicFrame>
        <p:nvGraphicFramePr>
          <p:cNvPr id="5" name="Platshållare för innehåll 2">
            <a:extLst>
              <a:ext uri="{FF2B5EF4-FFF2-40B4-BE49-F238E27FC236}">
                <a16:creationId xmlns:a16="http://schemas.microsoft.com/office/drawing/2014/main" id="{CA769DCD-0CF8-CA6F-6CBA-E568AD47299F}"/>
              </a:ext>
            </a:extLst>
          </p:cNvPr>
          <p:cNvGraphicFramePr>
            <a:graphicFrameLocks noGrp="1"/>
          </p:cNvGraphicFramePr>
          <p:nvPr>
            <p:ph idx="12"/>
            <p:extLst>
              <p:ext uri="{D42A27DB-BD31-4B8C-83A1-F6EECF244321}">
                <p14:modId xmlns:p14="http://schemas.microsoft.com/office/powerpoint/2010/main" val="1276958362"/>
              </p:ext>
            </p:extLst>
          </p:nvPr>
        </p:nvGraphicFramePr>
        <p:xfrm>
          <a:off x="6186791" y="1721796"/>
          <a:ext cx="5410427" cy="4528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latshållare för innehåll 10">
            <a:extLst>
              <a:ext uri="{FF2B5EF4-FFF2-40B4-BE49-F238E27FC236}">
                <a16:creationId xmlns:a16="http://schemas.microsoft.com/office/drawing/2014/main" id="{A05BB989-582D-7B1F-5DC9-A2B64AC9D236}"/>
              </a:ext>
            </a:extLst>
          </p:cNvPr>
          <p:cNvPicPr>
            <a:picLocks noGrp="1" noChangeAspect="1"/>
          </p:cNvPicPr>
          <p:nvPr>
            <p:ph idx="1"/>
          </p:nvPr>
        </p:nvPicPr>
        <p:blipFill>
          <a:blip r:embed="rId8"/>
          <a:stretch>
            <a:fillRect/>
          </a:stretch>
        </p:blipFill>
        <p:spPr>
          <a:xfrm>
            <a:off x="1117133" y="1620119"/>
            <a:ext cx="3048000" cy="4267200"/>
          </a:xfrm>
          <a:prstGeom prst="rect">
            <a:avLst/>
          </a:prstGeom>
        </p:spPr>
      </p:pic>
    </p:spTree>
    <p:extLst>
      <p:ext uri="{BB962C8B-B14F-4D97-AF65-F5344CB8AC3E}">
        <p14:creationId xmlns:p14="http://schemas.microsoft.com/office/powerpoint/2010/main" val="3544862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6A21CE-4DA0-A4AE-690E-645AA2614052}"/>
              </a:ext>
            </a:extLst>
          </p:cNvPr>
          <p:cNvSpPr>
            <a:spLocks noGrp="1"/>
          </p:cNvSpPr>
          <p:nvPr>
            <p:ph type="title"/>
          </p:nvPr>
        </p:nvSpPr>
        <p:spPr>
          <a:xfrm>
            <a:off x="592666" y="607517"/>
            <a:ext cx="11004551" cy="736600"/>
          </a:xfrm>
        </p:spPr>
        <p:txBody>
          <a:bodyPr anchor="ctr">
            <a:noAutofit/>
          </a:bodyPr>
          <a:lstStyle/>
          <a:p>
            <a:pPr>
              <a:lnSpc>
                <a:spcPct val="90000"/>
              </a:lnSpc>
            </a:pPr>
            <a:r>
              <a:rPr lang="sv-SE"/>
              <a:t>Nyheter och förändringar av </a:t>
            </a:r>
            <a:r>
              <a:rPr lang="sv-SE" err="1"/>
              <a:t>TLV:s</a:t>
            </a:r>
            <a:r>
              <a:rPr lang="sv-SE"/>
              <a:t> regelverk för ansökan om pris och subvention av läkemedel </a:t>
            </a:r>
            <a:br>
              <a:rPr lang="sv-SE"/>
            </a:br>
            <a:r>
              <a:rPr lang="sv-SE" sz="2800"/>
              <a:t>– gäller från 1 oktober </a:t>
            </a:r>
            <a:endParaRPr lang="sv-SE"/>
          </a:p>
        </p:txBody>
      </p:sp>
      <p:graphicFrame>
        <p:nvGraphicFramePr>
          <p:cNvPr id="9" name="Platshållare för innehåll 2">
            <a:extLst>
              <a:ext uri="{FF2B5EF4-FFF2-40B4-BE49-F238E27FC236}">
                <a16:creationId xmlns:a16="http://schemas.microsoft.com/office/drawing/2014/main" id="{B3109CBE-3604-A6F2-309F-9E2E4E4DF0B4}"/>
              </a:ext>
            </a:extLst>
          </p:cNvPr>
          <p:cNvGraphicFramePr>
            <a:graphicFrameLocks noGrp="1"/>
          </p:cNvGraphicFramePr>
          <p:nvPr>
            <p:ph idx="1"/>
            <p:extLst>
              <p:ext uri="{D42A27DB-BD31-4B8C-83A1-F6EECF244321}">
                <p14:modId xmlns:p14="http://schemas.microsoft.com/office/powerpoint/2010/main" val="3464004624"/>
              </p:ext>
            </p:extLst>
          </p:nvPr>
        </p:nvGraphicFramePr>
        <p:xfrm>
          <a:off x="592666" y="1781175"/>
          <a:ext cx="11004551" cy="4474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ktangel 2">
            <a:extLst>
              <a:ext uri="{FF2B5EF4-FFF2-40B4-BE49-F238E27FC236}">
                <a16:creationId xmlns:a16="http://schemas.microsoft.com/office/drawing/2014/main" id="{8BE58E24-108B-6EB8-6EEB-011A242DF073}"/>
              </a:ext>
            </a:extLst>
          </p:cNvPr>
          <p:cNvSpPr/>
          <p:nvPr/>
        </p:nvSpPr>
        <p:spPr>
          <a:xfrm rot="1093125">
            <a:off x="9825825" y="5714011"/>
            <a:ext cx="2158409" cy="87377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sv-SE" b="1"/>
              <a:t>Nytt takprisregelverk</a:t>
            </a:r>
          </a:p>
        </p:txBody>
      </p:sp>
    </p:spTree>
    <p:extLst>
      <p:ext uri="{BB962C8B-B14F-4D97-AF65-F5344CB8AC3E}">
        <p14:creationId xmlns:p14="http://schemas.microsoft.com/office/powerpoint/2010/main" val="1504501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4016478B-9B19-7255-8D86-52946F6E4028}"/>
              </a:ext>
            </a:extLst>
          </p:cNvPr>
          <p:cNvSpPr>
            <a:spLocks noGrp="1"/>
          </p:cNvSpPr>
          <p:nvPr>
            <p:ph idx="12"/>
          </p:nvPr>
        </p:nvSpPr>
        <p:spPr>
          <a:xfrm>
            <a:off x="0" y="1731362"/>
            <a:ext cx="12192000" cy="3755036"/>
          </a:xfrm>
          <a:solidFill>
            <a:schemeClr val="accent5">
              <a:lumMod val="20000"/>
              <a:lumOff val="80000"/>
            </a:schemeClr>
          </a:solidFill>
        </p:spPr>
        <p:txBody>
          <a:bodyPr lIns="180000" tIns="0" rIns="180000" bIns="180000"/>
          <a:lstStyle/>
          <a:p>
            <a:pPr marL="0" indent="0">
              <a:buNone/>
            </a:pPr>
            <a:endParaRPr lang="sv-SE" sz="3000"/>
          </a:p>
          <a:p>
            <a:pPr marL="0" indent="0">
              <a:buNone/>
            </a:pPr>
            <a:endParaRPr lang="sv-SE" sz="3000"/>
          </a:p>
          <a:p>
            <a:endParaRPr lang="sv-SE"/>
          </a:p>
        </p:txBody>
      </p:sp>
      <p:pic>
        <p:nvPicPr>
          <p:cNvPr id="6" name="Bild 5" descr="Måltavla med hel fyllning">
            <a:extLst>
              <a:ext uri="{FF2B5EF4-FFF2-40B4-BE49-F238E27FC236}">
                <a16:creationId xmlns:a16="http://schemas.microsoft.com/office/drawing/2014/main" id="{E567101F-9902-6974-2B43-E4C9C06476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72825" y="2365906"/>
            <a:ext cx="3145449" cy="2880000"/>
          </a:xfrm>
          <a:prstGeom prst="rect">
            <a:avLst/>
          </a:prstGeom>
        </p:spPr>
      </p:pic>
      <p:sp>
        <p:nvSpPr>
          <p:cNvPr id="3" name="textruta 2">
            <a:extLst>
              <a:ext uri="{FF2B5EF4-FFF2-40B4-BE49-F238E27FC236}">
                <a16:creationId xmlns:a16="http://schemas.microsoft.com/office/drawing/2014/main" id="{2EE8EFBA-4B0F-A086-ED49-53C308C2497A}"/>
              </a:ext>
            </a:extLst>
          </p:cNvPr>
          <p:cNvSpPr txBox="1"/>
          <p:nvPr/>
        </p:nvSpPr>
        <p:spPr>
          <a:xfrm>
            <a:off x="702366" y="2150784"/>
            <a:ext cx="8613912" cy="2893100"/>
          </a:xfrm>
          <a:prstGeom prst="rect">
            <a:avLst/>
          </a:prstGeom>
          <a:noFill/>
        </p:spPr>
        <p:txBody>
          <a:bodyPr wrap="square" rtlCol="0">
            <a:spAutoFit/>
          </a:bodyPr>
          <a:lstStyle/>
          <a:p>
            <a:r>
              <a:rPr lang="sv-SE" sz="2800" b="1"/>
              <a:t>De beslutade ändringarna </a:t>
            </a:r>
            <a:r>
              <a:rPr lang="sv-SE" sz="2800"/>
              <a:t>ska resultera i </a:t>
            </a:r>
          </a:p>
          <a:p>
            <a:endParaRPr lang="sv-SE" sz="1400"/>
          </a:p>
          <a:p>
            <a:pPr marL="342900" indent="-342900">
              <a:buFont typeface="Arial" panose="020B0604020202020204" pitchFamily="34" charset="0"/>
              <a:buChar char="•"/>
            </a:pPr>
            <a:r>
              <a:rPr lang="sv-SE" sz="2800"/>
              <a:t>ändamålsenliga regelverk som är </a:t>
            </a:r>
            <a:r>
              <a:rPr lang="sv-SE" sz="2800">
                <a:solidFill>
                  <a:prstClr val="black"/>
                </a:solidFill>
              </a:rPr>
              <a:t>anpassade till nya förutsättningar</a:t>
            </a:r>
          </a:p>
          <a:p>
            <a:pPr marL="342900" indent="-342900">
              <a:buFont typeface="Arial" panose="020B0604020202020204" pitchFamily="34" charset="0"/>
              <a:buChar char="•"/>
            </a:pPr>
            <a:r>
              <a:rPr lang="sv-SE" sz="2800">
                <a:solidFill>
                  <a:prstClr val="black"/>
                </a:solidFill>
              </a:rPr>
              <a:t>ökad förutsägbarhet och transparens</a:t>
            </a:r>
          </a:p>
          <a:p>
            <a:pPr marL="342900" indent="-342900">
              <a:buFont typeface="Arial" panose="020B0604020202020204" pitchFamily="34" charset="0"/>
              <a:buChar char="•"/>
            </a:pPr>
            <a:r>
              <a:rPr lang="sv-SE" sz="2800">
                <a:solidFill>
                  <a:prstClr val="black"/>
                </a:solidFill>
              </a:rPr>
              <a:t>underlätta tillämpningen för TLV och sökande företag</a:t>
            </a:r>
          </a:p>
        </p:txBody>
      </p:sp>
    </p:spTree>
    <p:extLst>
      <p:ext uri="{BB962C8B-B14F-4D97-AF65-F5344CB8AC3E}">
        <p14:creationId xmlns:p14="http://schemas.microsoft.com/office/powerpoint/2010/main" val="1265029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8DA-B0D8-AAB0-8FAE-7E6801FD4769}"/>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7747573A-E761-525B-2013-82ECD9933816}"/>
              </a:ext>
            </a:extLst>
          </p:cNvPr>
          <p:cNvSpPr/>
          <p:nvPr/>
        </p:nvSpPr>
        <p:spPr>
          <a:xfrm>
            <a:off x="0" y="220895"/>
            <a:ext cx="12298166" cy="6637105"/>
          </a:xfrm>
          <a:prstGeom prst="rect">
            <a:avLst/>
          </a:prstGeom>
          <a:solidFill>
            <a:srgbClr val="CBD9E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Rubrik 5">
            <a:extLst>
              <a:ext uri="{FF2B5EF4-FFF2-40B4-BE49-F238E27FC236}">
                <a16:creationId xmlns:a16="http://schemas.microsoft.com/office/drawing/2014/main" id="{5168D17D-1ADB-4A02-F33E-8BF982A21405}"/>
              </a:ext>
            </a:extLst>
          </p:cNvPr>
          <p:cNvSpPr>
            <a:spLocks noGrp="1"/>
          </p:cNvSpPr>
          <p:nvPr>
            <p:ph type="title"/>
          </p:nvPr>
        </p:nvSpPr>
        <p:spPr/>
        <p:txBody>
          <a:bodyPr>
            <a:normAutofit fontScale="90000"/>
          </a:bodyPr>
          <a:lstStyle/>
          <a:p>
            <a:pPr algn="l"/>
            <a:r>
              <a:rPr lang="sv-SE" sz="6600" b="1" dirty="0"/>
              <a:t>2. Nya ansökningsföreskrifter och förändringar jämfört med nuvarande regelverk</a:t>
            </a:r>
          </a:p>
        </p:txBody>
      </p:sp>
    </p:spTree>
    <p:extLst>
      <p:ext uri="{BB962C8B-B14F-4D97-AF65-F5344CB8AC3E}">
        <p14:creationId xmlns:p14="http://schemas.microsoft.com/office/powerpoint/2010/main" val="3307887587"/>
      </p:ext>
    </p:extLst>
  </p:cSld>
  <p:clrMapOvr>
    <a:masterClrMapping/>
  </p:clrMapOvr>
</p:sld>
</file>

<file path=ppt/theme/theme1.xml><?xml version="1.0" encoding="utf-8"?>
<a:theme xmlns:a="http://schemas.openxmlformats.org/drawingml/2006/main" name="TLV - Standardlayouter">
  <a:themeElements>
    <a:clrScheme name="TLV kompletteringsfärger">
      <a:dk1>
        <a:sysClr val="windowText" lastClr="000000"/>
      </a:dk1>
      <a:lt1>
        <a:sysClr val="window" lastClr="FFFFFF"/>
      </a:lt1>
      <a:dk2>
        <a:srgbClr val="7F7F7F"/>
      </a:dk2>
      <a:lt2>
        <a:srgbClr val="F2F2F2"/>
      </a:lt2>
      <a:accent1>
        <a:srgbClr val="0087A9"/>
      </a:accent1>
      <a:accent2>
        <a:srgbClr val="00968D"/>
      </a:accent2>
      <a:accent3>
        <a:srgbClr val="882461"/>
      </a:accent3>
      <a:accent4>
        <a:srgbClr val="BC3A00"/>
      </a:accent4>
      <a:accent5>
        <a:srgbClr val="FFC000"/>
      </a:accent5>
      <a:accent6>
        <a:srgbClr val="9FC507"/>
      </a:accent6>
      <a:hlink>
        <a:srgbClr val="000000"/>
      </a:hlink>
      <a:folHlink>
        <a:srgbClr val="000000"/>
      </a:folHlink>
    </a:clrScheme>
    <a:fontScheme name="TL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3" id="{E3F64109-6973-4D0E-8684-FBE3A2A3A6B5}" vid="{FB806C45-966F-40E0-83FF-713857AC024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L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TLV</Template>
  <TotalTime>2</TotalTime>
  <Words>2321</Words>
  <Application>Microsoft Office PowerPoint</Application>
  <PresentationFormat>Bredbild</PresentationFormat>
  <Paragraphs>303</Paragraphs>
  <Slides>31</Slides>
  <Notes>24</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31</vt:i4>
      </vt:variant>
    </vt:vector>
  </HeadingPairs>
  <TitlesOfParts>
    <vt:vector size="33" baseType="lpstr">
      <vt:lpstr>Arial</vt:lpstr>
      <vt:lpstr>TLV - Standardlayouter</vt:lpstr>
      <vt:lpstr>       Välkomna till informationsmöte om TLV:s nya allmänna riktlinjer för subvention och prissättning av läkemedel, nya ansökningsföreskrifter och uppdaterad företagshandbok  Vi ber er att stänga av mikrofon och kamera</vt:lpstr>
      <vt:lpstr>PowerPoint-presentation</vt:lpstr>
      <vt:lpstr>Om dagens möte</vt:lpstr>
      <vt:lpstr>Agenda</vt:lpstr>
      <vt:lpstr>1. Bakgrund</vt:lpstr>
      <vt:lpstr>Författningshierarkin</vt:lpstr>
      <vt:lpstr>Nyheter och förändringar av TLV:s regelverk för ansökan om pris och subvention av läkemedel  – gäller från 1 oktober </vt:lpstr>
      <vt:lpstr>PowerPoint-presentation</vt:lpstr>
      <vt:lpstr>2. Nya ansökningsföreskrifter och förändringar jämfört med nuvarande regelverk</vt:lpstr>
      <vt:lpstr>Innehåll nya ansökningsföreskrifter  </vt:lpstr>
      <vt:lpstr>Ändringar i förhållande till nuvarande föreskrifter</vt:lpstr>
      <vt:lpstr>  3. Allmänna riktlinjer för subvention och prissättning av läkemedel:  - innehåll och några ändringar efter remiss </vt:lpstr>
      <vt:lpstr>De allmänna riktlinjerna </vt:lpstr>
      <vt:lpstr>De allmänna riktlinjerna</vt:lpstr>
      <vt:lpstr>De allmänna riktlinjerna</vt:lpstr>
      <vt:lpstr>De allmänna riktlinjerna</vt:lpstr>
      <vt:lpstr>De allmänna riktlinjerna</vt:lpstr>
      <vt:lpstr>Några ändringar i förhållande till remissversionen</vt:lpstr>
      <vt:lpstr>Hur TLV ska beakta högt försäljningsvärde </vt:lpstr>
      <vt:lpstr>TLV kan under vissa förutsättningar beakta produktionsvärde till följd av att en patient kan återgå till arbete</vt:lpstr>
      <vt:lpstr>Tydliggörande när särskilda kriterier för bedömning av rimlig kostnad om läkemedlet innehåller en etablerad aktiv substans kan användas </vt:lpstr>
      <vt:lpstr>4. Uppdaterad Handbok för företag vid ansökan om subvention och pris för läkemedel (företagshandbok)  - om prishöjningar - mall för hälsoekonomisk analys </vt:lpstr>
      <vt:lpstr>Uppdaterad företagshandbok (version 7.0) återspeglar förändringarna </vt:lpstr>
      <vt:lpstr>Förändringar gällande prishöjningar tydliggörs i den uppdaterade företagshandboken  </vt:lpstr>
      <vt:lpstr>PowerPoint-presentation</vt:lpstr>
      <vt:lpstr>Nytt - mall för hälsoekonomisk analys </vt:lpstr>
      <vt:lpstr>Så hittar du informationen på tlv.se</vt:lpstr>
      <vt:lpstr>5. Vad sker nu?</vt:lpstr>
      <vt:lpstr>Sammanfattning och vad som sker nu </vt:lpstr>
      <vt:lpstr>6. Frågestund</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Lisa Willman</cp:lastModifiedBy>
  <cp:revision>1</cp:revision>
  <dcterms:created xsi:type="dcterms:W3CDTF">2026-09-02T12:16:56Z</dcterms:created>
  <dcterms:modified xsi:type="dcterms:W3CDTF">2026-09-03T05:31:31Z</dcterms:modified>
</cp:coreProperties>
</file>